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1"/>
  </p:notesMasterIdLst>
  <p:sldIdLst>
    <p:sldId id="289" r:id="rId3"/>
    <p:sldId id="258" r:id="rId4"/>
    <p:sldId id="257" r:id="rId5"/>
    <p:sldId id="290" r:id="rId6"/>
    <p:sldId id="259" r:id="rId7"/>
    <p:sldId id="291" r:id="rId8"/>
    <p:sldId id="297" r:id="rId9"/>
    <p:sldId id="261" r:id="rId10"/>
    <p:sldId id="264" r:id="rId11"/>
    <p:sldId id="265" r:id="rId12"/>
    <p:sldId id="263" r:id="rId13"/>
    <p:sldId id="267" r:id="rId14"/>
    <p:sldId id="293" r:id="rId15"/>
    <p:sldId id="298" r:id="rId16"/>
    <p:sldId id="288" r:id="rId17"/>
    <p:sldId id="299" r:id="rId18"/>
    <p:sldId id="268" r:id="rId19"/>
    <p:sldId id="271" r:id="rId20"/>
    <p:sldId id="282" r:id="rId21"/>
    <p:sldId id="292" r:id="rId22"/>
    <p:sldId id="296" r:id="rId23"/>
    <p:sldId id="283" r:id="rId24"/>
    <p:sldId id="284" r:id="rId25"/>
    <p:sldId id="285" r:id="rId26"/>
    <p:sldId id="300" r:id="rId27"/>
    <p:sldId id="274" r:id="rId28"/>
    <p:sldId id="275" r:id="rId29"/>
    <p:sldId id="301" r:id="rId30"/>
    <p:sldId id="266" r:id="rId31"/>
    <p:sldId id="294" r:id="rId32"/>
    <p:sldId id="295" r:id="rId33"/>
    <p:sldId id="273" r:id="rId34"/>
    <p:sldId id="277" r:id="rId35"/>
    <p:sldId id="278" r:id="rId36"/>
    <p:sldId id="279" r:id="rId37"/>
    <p:sldId id="302" r:id="rId38"/>
    <p:sldId id="303" r:id="rId39"/>
    <p:sldId id="304"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9291" autoAdjust="0"/>
  </p:normalViewPr>
  <p:slideViewPr>
    <p:cSldViewPr snapToGrid="0">
      <p:cViewPr varScale="1">
        <p:scale>
          <a:sx n="90" d="100"/>
          <a:sy n="90" d="100"/>
        </p:scale>
        <p:origin x="23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12.svg"/><Relationship Id="rId9"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12.svg"/><Relationship Id="rId9"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9984E-C83C-461B-9506-B0161031BD8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98D1095-4863-48D2-AEDF-79C508998E8B}">
      <dgm:prSet custT="1"/>
      <dgm:spPr/>
      <dgm:t>
        <a:bodyPr/>
        <a:lstStyle/>
        <a:p>
          <a:pPr>
            <a:lnSpc>
              <a:spcPct val="100000"/>
            </a:lnSpc>
          </a:pPr>
          <a:r>
            <a:rPr lang="es-CO" sz="1600" b="0" i="0" dirty="0"/>
            <a:t>Enfermedad heterogénea, generalmente caracterizada por inflamación crónica de las vías respiratorias. Se define por la historia de síntomas respiratorios como sibilancias, dificultad para respirar, opresión en el pecho y tos que varía con el tiempo y en intensidad, junto con una limitación variable del flujo de aire espiratorio.</a:t>
          </a:r>
          <a:endParaRPr lang="en-US" sz="1600" dirty="0"/>
        </a:p>
      </dgm:t>
    </dgm:pt>
    <dgm:pt modelId="{555D398C-8A12-46E1-B88A-2072D182C311}" type="parTrans" cxnId="{4C8EF604-DBF6-4FB7-ACF9-EEF167E57866}">
      <dgm:prSet/>
      <dgm:spPr/>
      <dgm:t>
        <a:bodyPr/>
        <a:lstStyle/>
        <a:p>
          <a:endParaRPr lang="en-US"/>
        </a:p>
      </dgm:t>
    </dgm:pt>
    <dgm:pt modelId="{1F02BCE3-5713-49BB-8BC6-CC5492E6EEBC}" type="sibTrans" cxnId="{4C8EF604-DBF6-4FB7-ACF9-EEF167E57866}">
      <dgm:prSet/>
      <dgm:spPr/>
      <dgm:t>
        <a:bodyPr/>
        <a:lstStyle/>
        <a:p>
          <a:endParaRPr lang="en-US"/>
        </a:p>
      </dgm:t>
    </dgm:pt>
    <dgm:pt modelId="{00A956B8-7444-480F-A68E-60CCB6494DD6}">
      <dgm:prSet/>
      <dgm:spPr/>
      <dgm:t>
        <a:bodyPr/>
        <a:lstStyle/>
        <a:p>
          <a:pPr>
            <a:lnSpc>
              <a:spcPct val="100000"/>
            </a:lnSpc>
          </a:pPr>
          <a:r>
            <a:rPr lang="es-CO" b="0" i="0"/>
            <a:t>Muchas de las características descritas anteriormente del asma se superponen con las de la enfermedad pulmonar obstructiva crónica (EPOC). </a:t>
          </a:r>
          <a:endParaRPr lang="en-US"/>
        </a:p>
      </dgm:t>
    </dgm:pt>
    <dgm:pt modelId="{C9EA28BD-04D3-400F-AAD7-957046D44EE2}" type="parTrans" cxnId="{AAED010B-BF2D-4F16-92B8-A4B1C738CCC9}">
      <dgm:prSet/>
      <dgm:spPr/>
      <dgm:t>
        <a:bodyPr/>
        <a:lstStyle/>
        <a:p>
          <a:endParaRPr lang="en-US"/>
        </a:p>
      </dgm:t>
    </dgm:pt>
    <dgm:pt modelId="{A0856F8E-7EAD-48A8-B6AC-791C8BEADB89}" type="sibTrans" cxnId="{AAED010B-BF2D-4F16-92B8-A4B1C738CCC9}">
      <dgm:prSet/>
      <dgm:spPr/>
      <dgm:t>
        <a:bodyPr/>
        <a:lstStyle/>
        <a:p>
          <a:endParaRPr lang="en-US"/>
        </a:p>
      </dgm:t>
    </dgm:pt>
    <dgm:pt modelId="{C15AE06B-D09A-4512-B2FB-6C74BCE1D790}" type="pres">
      <dgm:prSet presAssocID="{DD99984E-C83C-461B-9506-B0161031BD8E}" presName="root" presStyleCnt="0">
        <dgm:presLayoutVars>
          <dgm:dir/>
          <dgm:resizeHandles val="exact"/>
        </dgm:presLayoutVars>
      </dgm:prSet>
      <dgm:spPr/>
    </dgm:pt>
    <dgm:pt modelId="{914872B2-C38E-49E0-9A62-ACA6D32ABCB1}" type="pres">
      <dgm:prSet presAssocID="{D98D1095-4863-48D2-AEDF-79C508998E8B}" presName="compNode" presStyleCnt="0"/>
      <dgm:spPr/>
    </dgm:pt>
    <dgm:pt modelId="{6789D70B-E671-480C-A124-94966CAD72C3}" type="pres">
      <dgm:prSet presAssocID="{D98D1095-4863-48D2-AEDF-79C508998E8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stetoscopio"/>
        </a:ext>
      </dgm:extLst>
    </dgm:pt>
    <dgm:pt modelId="{8830B2FD-9B11-4CF4-A06B-6AE78B0A79D7}" type="pres">
      <dgm:prSet presAssocID="{D98D1095-4863-48D2-AEDF-79C508998E8B}" presName="spaceRect" presStyleCnt="0"/>
      <dgm:spPr/>
    </dgm:pt>
    <dgm:pt modelId="{3BCD513D-828A-4FC9-9D0F-B822016D7189}" type="pres">
      <dgm:prSet presAssocID="{D98D1095-4863-48D2-AEDF-79C508998E8B}" presName="textRect" presStyleLbl="revTx" presStyleIdx="0" presStyleCnt="2" custScaleX="117930" custScaleY="101989">
        <dgm:presLayoutVars>
          <dgm:chMax val="1"/>
          <dgm:chPref val="1"/>
        </dgm:presLayoutVars>
      </dgm:prSet>
      <dgm:spPr/>
    </dgm:pt>
    <dgm:pt modelId="{06768C2E-7633-4931-820D-878DBABFF66D}" type="pres">
      <dgm:prSet presAssocID="{1F02BCE3-5713-49BB-8BC6-CC5492E6EEBC}" presName="sibTrans" presStyleCnt="0"/>
      <dgm:spPr/>
    </dgm:pt>
    <dgm:pt modelId="{2449E4E9-4CFD-4424-BAF8-3D29F96E6378}" type="pres">
      <dgm:prSet presAssocID="{00A956B8-7444-480F-A68E-60CCB6494DD6}" presName="compNode" presStyleCnt="0"/>
      <dgm:spPr/>
    </dgm:pt>
    <dgm:pt modelId="{FF6BAEC8-5A28-4576-9145-B13B94212DAE}" type="pres">
      <dgm:prSet presAssocID="{00A956B8-7444-480F-A68E-60CCB6494D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lmones"/>
        </a:ext>
      </dgm:extLst>
    </dgm:pt>
    <dgm:pt modelId="{CCC71B5C-DE4F-4B29-B343-79B25758F50E}" type="pres">
      <dgm:prSet presAssocID="{00A956B8-7444-480F-A68E-60CCB6494DD6}" presName="spaceRect" presStyleCnt="0"/>
      <dgm:spPr/>
    </dgm:pt>
    <dgm:pt modelId="{99EF5700-4063-42C8-BC8A-881EC71BCCAE}" type="pres">
      <dgm:prSet presAssocID="{00A956B8-7444-480F-A68E-60CCB6494DD6}" presName="textRect" presStyleLbl="revTx" presStyleIdx="1" presStyleCnt="2">
        <dgm:presLayoutVars>
          <dgm:chMax val="1"/>
          <dgm:chPref val="1"/>
        </dgm:presLayoutVars>
      </dgm:prSet>
      <dgm:spPr/>
    </dgm:pt>
  </dgm:ptLst>
  <dgm:cxnLst>
    <dgm:cxn modelId="{4C8EF604-DBF6-4FB7-ACF9-EEF167E57866}" srcId="{DD99984E-C83C-461B-9506-B0161031BD8E}" destId="{D98D1095-4863-48D2-AEDF-79C508998E8B}" srcOrd="0" destOrd="0" parTransId="{555D398C-8A12-46E1-B88A-2072D182C311}" sibTransId="{1F02BCE3-5713-49BB-8BC6-CC5492E6EEBC}"/>
    <dgm:cxn modelId="{B4EC3B0A-8B67-4325-9F1D-1B3C793986EF}" type="presOf" srcId="{DD99984E-C83C-461B-9506-B0161031BD8E}" destId="{C15AE06B-D09A-4512-B2FB-6C74BCE1D790}" srcOrd="0" destOrd="0" presId="urn:microsoft.com/office/officeart/2018/2/layout/IconLabelList"/>
    <dgm:cxn modelId="{AAED010B-BF2D-4F16-92B8-A4B1C738CCC9}" srcId="{DD99984E-C83C-461B-9506-B0161031BD8E}" destId="{00A956B8-7444-480F-A68E-60CCB6494DD6}" srcOrd="1" destOrd="0" parTransId="{C9EA28BD-04D3-400F-AAD7-957046D44EE2}" sibTransId="{A0856F8E-7EAD-48A8-B6AC-791C8BEADB89}"/>
    <dgm:cxn modelId="{6DDAFF79-2E1A-4575-8AD7-FD98F52D254C}" type="presOf" srcId="{00A956B8-7444-480F-A68E-60CCB6494DD6}" destId="{99EF5700-4063-42C8-BC8A-881EC71BCCAE}" srcOrd="0" destOrd="0" presId="urn:microsoft.com/office/officeart/2018/2/layout/IconLabelList"/>
    <dgm:cxn modelId="{C217CAF2-D6ED-4250-9524-D7D32C30A88C}" type="presOf" srcId="{D98D1095-4863-48D2-AEDF-79C508998E8B}" destId="{3BCD513D-828A-4FC9-9D0F-B822016D7189}" srcOrd="0" destOrd="0" presId="urn:microsoft.com/office/officeart/2018/2/layout/IconLabelList"/>
    <dgm:cxn modelId="{AE81411F-937B-4424-B697-C520F5FB3825}" type="presParOf" srcId="{C15AE06B-D09A-4512-B2FB-6C74BCE1D790}" destId="{914872B2-C38E-49E0-9A62-ACA6D32ABCB1}" srcOrd="0" destOrd="0" presId="urn:microsoft.com/office/officeart/2018/2/layout/IconLabelList"/>
    <dgm:cxn modelId="{F0B3E8CD-5823-44C5-B2FC-B7A6F542A8C4}" type="presParOf" srcId="{914872B2-C38E-49E0-9A62-ACA6D32ABCB1}" destId="{6789D70B-E671-480C-A124-94966CAD72C3}" srcOrd="0" destOrd="0" presId="urn:microsoft.com/office/officeart/2018/2/layout/IconLabelList"/>
    <dgm:cxn modelId="{9D3495F7-37F0-4CED-9026-FA8EA269F626}" type="presParOf" srcId="{914872B2-C38E-49E0-9A62-ACA6D32ABCB1}" destId="{8830B2FD-9B11-4CF4-A06B-6AE78B0A79D7}" srcOrd="1" destOrd="0" presId="urn:microsoft.com/office/officeart/2018/2/layout/IconLabelList"/>
    <dgm:cxn modelId="{34D97B84-E6D5-43B1-B954-341DE54DC270}" type="presParOf" srcId="{914872B2-C38E-49E0-9A62-ACA6D32ABCB1}" destId="{3BCD513D-828A-4FC9-9D0F-B822016D7189}" srcOrd="2" destOrd="0" presId="urn:microsoft.com/office/officeart/2018/2/layout/IconLabelList"/>
    <dgm:cxn modelId="{AA407183-907E-4F60-BDF2-FE9A946515D2}" type="presParOf" srcId="{C15AE06B-D09A-4512-B2FB-6C74BCE1D790}" destId="{06768C2E-7633-4931-820D-878DBABFF66D}" srcOrd="1" destOrd="0" presId="urn:microsoft.com/office/officeart/2018/2/layout/IconLabelList"/>
    <dgm:cxn modelId="{FB62AEF6-B406-4440-877D-CC0391E92F0F}" type="presParOf" srcId="{C15AE06B-D09A-4512-B2FB-6C74BCE1D790}" destId="{2449E4E9-4CFD-4424-BAF8-3D29F96E6378}" srcOrd="2" destOrd="0" presId="urn:microsoft.com/office/officeart/2018/2/layout/IconLabelList"/>
    <dgm:cxn modelId="{97BF2AB8-D34C-4C91-AE08-7586DCFA3A2E}" type="presParOf" srcId="{2449E4E9-4CFD-4424-BAF8-3D29F96E6378}" destId="{FF6BAEC8-5A28-4576-9145-B13B94212DAE}" srcOrd="0" destOrd="0" presId="urn:microsoft.com/office/officeart/2018/2/layout/IconLabelList"/>
    <dgm:cxn modelId="{4170B9CF-C702-4B16-8C40-BBAE677861E4}" type="presParOf" srcId="{2449E4E9-4CFD-4424-BAF8-3D29F96E6378}" destId="{CCC71B5C-DE4F-4B29-B343-79B25758F50E}" srcOrd="1" destOrd="0" presId="urn:microsoft.com/office/officeart/2018/2/layout/IconLabelList"/>
    <dgm:cxn modelId="{94F2334D-2B7D-4797-BC20-85CA52E102E7}" type="presParOf" srcId="{2449E4E9-4CFD-4424-BAF8-3D29F96E6378}" destId="{99EF5700-4063-42C8-BC8A-881EC71BCCA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B1D07-85DF-405F-9A60-2E8F3CE2254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BC9895F-1EC1-429F-871B-A65C8130CF24}">
      <dgm:prSet custT="1"/>
      <dgm:spPr/>
      <dgm:t>
        <a:bodyPr/>
        <a:lstStyle/>
        <a:p>
          <a:r>
            <a:rPr lang="es-CO" sz="1800" b="0" i="0" dirty="0"/>
            <a:t>Signos y síntomas "clásicos" </a:t>
          </a:r>
          <a:endParaRPr lang="en-US" sz="1800" dirty="0"/>
        </a:p>
      </dgm:t>
    </dgm:pt>
    <dgm:pt modelId="{1B1D6C9F-E4FB-4F88-AB44-9CDF3B5F4209}" type="parTrans" cxnId="{103627A4-E48D-42FB-ABE3-89571934C419}">
      <dgm:prSet/>
      <dgm:spPr/>
      <dgm:t>
        <a:bodyPr/>
        <a:lstStyle/>
        <a:p>
          <a:endParaRPr lang="en-US"/>
        </a:p>
      </dgm:t>
    </dgm:pt>
    <dgm:pt modelId="{1036459D-C391-4692-A523-1C7AE12B41C0}" type="sibTrans" cxnId="{103627A4-E48D-42FB-ABE3-89571934C419}">
      <dgm:prSet/>
      <dgm:spPr/>
      <dgm:t>
        <a:bodyPr/>
        <a:lstStyle/>
        <a:p>
          <a:endParaRPr lang="en-US"/>
        </a:p>
      </dgm:t>
    </dgm:pt>
    <dgm:pt modelId="{16064E6A-9EDE-4E63-BBA6-23AABBAE14C6}">
      <dgm:prSet custT="1"/>
      <dgm:spPr/>
      <dgm:t>
        <a:bodyPr/>
        <a:lstStyle/>
        <a:p>
          <a:r>
            <a:rPr lang="es-CO" sz="1800" b="0" i="0"/>
            <a:t>disnea intermitente, tos y sibilancias. </a:t>
          </a:r>
          <a:endParaRPr lang="en-US" sz="1800"/>
        </a:p>
      </dgm:t>
    </dgm:pt>
    <dgm:pt modelId="{00CE694D-1268-46CD-8F58-0BA3B02FDAE7}" type="parTrans" cxnId="{D18506C1-12A0-40A7-998D-6878275B344E}">
      <dgm:prSet/>
      <dgm:spPr/>
      <dgm:t>
        <a:bodyPr/>
        <a:lstStyle/>
        <a:p>
          <a:endParaRPr lang="en-US"/>
        </a:p>
      </dgm:t>
    </dgm:pt>
    <dgm:pt modelId="{D5861829-8717-4CE2-8A3A-2BDDC31B4CBA}" type="sibTrans" cxnId="{D18506C1-12A0-40A7-998D-6878275B344E}">
      <dgm:prSet/>
      <dgm:spPr/>
      <dgm:t>
        <a:bodyPr/>
        <a:lstStyle/>
        <a:p>
          <a:endParaRPr lang="en-US"/>
        </a:p>
      </dgm:t>
    </dgm:pt>
    <dgm:pt modelId="{223287D7-2018-48F3-9BAF-AFFCE6712C91}">
      <dgm:prSet custT="1"/>
      <dgm:spPr/>
      <dgm:t>
        <a:bodyPr/>
        <a:lstStyle/>
        <a:p>
          <a:r>
            <a:rPr lang="es-CO" sz="1800" b="0" i="0" dirty="0"/>
            <a:t>Estos síntomas </a:t>
          </a:r>
          <a:r>
            <a:rPr lang="es-CO" sz="1800" b="1" i="0" dirty="0"/>
            <a:t>NO son específicos</a:t>
          </a:r>
          <a:r>
            <a:rPr lang="es-CO" sz="1800" b="0" i="0" dirty="0"/>
            <a:t>. </a:t>
          </a:r>
        </a:p>
        <a:p>
          <a:r>
            <a:rPr lang="es-CO" sz="1800" b="0" i="0" dirty="0"/>
            <a:t>Dificulta distinguir el asma de otras enfermedades respiratorias. </a:t>
          </a:r>
          <a:endParaRPr lang="en-US" sz="1800" dirty="0"/>
        </a:p>
      </dgm:t>
    </dgm:pt>
    <dgm:pt modelId="{6B52352D-7E6B-4EF6-AF2F-F6D1EC8B5C46}" type="parTrans" cxnId="{8E41822C-8774-4742-B319-5E5A9EE27205}">
      <dgm:prSet/>
      <dgm:spPr/>
      <dgm:t>
        <a:bodyPr/>
        <a:lstStyle/>
        <a:p>
          <a:endParaRPr lang="en-US"/>
        </a:p>
      </dgm:t>
    </dgm:pt>
    <dgm:pt modelId="{AFB47733-1FF4-4D05-9D54-BF30695BB63A}" type="sibTrans" cxnId="{8E41822C-8774-4742-B319-5E5A9EE27205}">
      <dgm:prSet/>
      <dgm:spPr/>
      <dgm:t>
        <a:bodyPr/>
        <a:lstStyle/>
        <a:p>
          <a:endParaRPr lang="en-US"/>
        </a:p>
      </dgm:t>
    </dgm:pt>
    <dgm:pt modelId="{26D88DF5-577E-4F81-A592-D65B9BC7699C}">
      <dgm:prSet custT="1"/>
      <dgm:spPr/>
      <dgm:t>
        <a:bodyPr/>
        <a:lstStyle/>
        <a:p>
          <a:r>
            <a:rPr lang="es-CO" sz="1800" dirty="0">
              <a:solidFill>
                <a:schemeClr val="bg1"/>
              </a:solidFill>
              <a:latin typeface="+mn-lt"/>
            </a:rPr>
            <a:t>Ausencia de una prueba de laboratorio o biomarcador definitivo.</a:t>
          </a:r>
        </a:p>
      </dgm:t>
    </dgm:pt>
    <dgm:pt modelId="{5F21D058-1093-4D25-8DED-51A8E1B72A28}" type="parTrans" cxnId="{F4CDF251-7716-457C-A3E8-B3812A497963}">
      <dgm:prSet/>
      <dgm:spPr/>
      <dgm:t>
        <a:bodyPr/>
        <a:lstStyle/>
        <a:p>
          <a:endParaRPr lang="en-US"/>
        </a:p>
      </dgm:t>
    </dgm:pt>
    <dgm:pt modelId="{B1216561-0CD2-4A0E-A9AC-67C25B38779D}" type="sibTrans" cxnId="{F4CDF251-7716-457C-A3E8-B3812A497963}">
      <dgm:prSet/>
      <dgm:spPr/>
      <dgm:t>
        <a:bodyPr/>
        <a:lstStyle/>
        <a:p>
          <a:endParaRPr lang="en-US"/>
        </a:p>
      </dgm:t>
    </dgm:pt>
    <dgm:pt modelId="{E5B31277-E723-4FC2-8F99-F5BB3C6049B1}" type="pres">
      <dgm:prSet presAssocID="{3EDB1D07-85DF-405F-9A60-2E8F3CE2254C}" presName="Name0" presStyleCnt="0">
        <dgm:presLayoutVars>
          <dgm:dir/>
          <dgm:resizeHandles val="exact"/>
        </dgm:presLayoutVars>
      </dgm:prSet>
      <dgm:spPr/>
    </dgm:pt>
    <dgm:pt modelId="{0BE7B325-E26C-43F4-9DF7-E1AD50C2CB63}" type="pres">
      <dgm:prSet presAssocID="{6BC9895F-1EC1-429F-871B-A65C8130CF24}" presName="node" presStyleLbl="node1" presStyleIdx="0" presStyleCnt="4">
        <dgm:presLayoutVars>
          <dgm:bulletEnabled val="1"/>
        </dgm:presLayoutVars>
      </dgm:prSet>
      <dgm:spPr/>
    </dgm:pt>
    <dgm:pt modelId="{1F9C8E0E-7BF3-4ED7-9EB8-31A2CEB6A97F}" type="pres">
      <dgm:prSet presAssocID="{1036459D-C391-4692-A523-1C7AE12B41C0}" presName="sibTrans" presStyleLbl="sibTrans1D1" presStyleIdx="0" presStyleCnt="3"/>
      <dgm:spPr/>
    </dgm:pt>
    <dgm:pt modelId="{6E43A531-4C08-4351-A8F5-0C9EC288D0F7}" type="pres">
      <dgm:prSet presAssocID="{1036459D-C391-4692-A523-1C7AE12B41C0}" presName="connectorText" presStyleLbl="sibTrans1D1" presStyleIdx="0" presStyleCnt="3"/>
      <dgm:spPr/>
    </dgm:pt>
    <dgm:pt modelId="{EF7B2DD5-552A-4818-BE18-089599B4A33E}" type="pres">
      <dgm:prSet presAssocID="{16064E6A-9EDE-4E63-BBA6-23AABBAE14C6}" presName="node" presStyleLbl="node1" presStyleIdx="1" presStyleCnt="4">
        <dgm:presLayoutVars>
          <dgm:bulletEnabled val="1"/>
        </dgm:presLayoutVars>
      </dgm:prSet>
      <dgm:spPr/>
    </dgm:pt>
    <dgm:pt modelId="{2071689C-2E12-48B5-AE85-96FD7C1CBBCE}" type="pres">
      <dgm:prSet presAssocID="{D5861829-8717-4CE2-8A3A-2BDDC31B4CBA}" presName="sibTrans" presStyleLbl="sibTrans1D1" presStyleIdx="1" presStyleCnt="3"/>
      <dgm:spPr/>
    </dgm:pt>
    <dgm:pt modelId="{784469ED-A0F3-4502-9818-59B7D3D4B35D}" type="pres">
      <dgm:prSet presAssocID="{D5861829-8717-4CE2-8A3A-2BDDC31B4CBA}" presName="connectorText" presStyleLbl="sibTrans1D1" presStyleIdx="1" presStyleCnt="3"/>
      <dgm:spPr/>
    </dgm:pt>
    <dgm:pt modelId="{4CA205AE-F8EE-4B1F-B872-A76E29F500F5}" type="pres">
      <dgm:prSet presAssocID="{223287D7-2018-48F3-9BAF-AFFCE6712C91}" presName="node" presStyleLbl="node1" presStyleIdx="2" presStyleCnt="4">
        <dgm:presLayoutVars>
          <dgm:bulletEnabled val="1"/>
        </dgm:presLayoutVars>
      </dgm:prSet>
      <dgm:spPr/>
    </dgm:pt>
    <dgm:pt modelId="{D9197107-E73F-42CC-94FC-E571DC8F3EEA}" type="pres">
      <dgm:prSet presAssocID="{AFB47733-1FF4-4D05-9D54-BF30695BB63A}" presName="sibTrans" presStyleLbl="sibTrans1D1" presStyleIdx="2" presStyleCnt="3"/>
      <dgm:spPr/>
    </dgm:pt>
    <dgm:pt modelId="{7F64915F-E247-4A0D-BDE7-F8CB09629669}" type="pres">
      <dgm:prSet presAssocID="{AFB47733-1FF4-4D05-9D54-BF30695BB63A}" presName="connectorText" presStyleLbl="sibTrans1D1" presStyleIdx="2" presStyleCnt="3"/>
      <dgm:spPr/>
    </dgm:pt>
    <dgm:pt modelId="{6C2924AB-33F7-4A4A-8FBF-404FF252C633}" type="pres">
      <dgm:prSet presAssocID="{26D88DF5-577E-4F81-A592-D65B9BC7699C}" presName="node" presStyleLbl="node1" presStyleIdx="3" presStyleCnt="4">
        <dgm:presLayoutVars>
          <dgm:bulletEnabled val="1"/>
        </dgm:presLayoutVars>
      </dgm:prSet>
      <dgm:spPr/>
    </dgm:pt>
  </dgm:ptLst>
  <dgm:cxnLst>
    <dgm:cxn modelId="{FD4D9D15-1AE8-45BD-8069-FDEBFD4D821D}" type="presOf" srcId="{3EDB1D07-85DF-405F-9A60-2E8F3CE2254C}" destId="{E5B31277-E723-4FC2-8F99-F5BB3C6049B1}" srcOrd="0" destOrd="0" presId="urn:microsoft.com/office/officeart/2016/7/layout/RepeatingBendingProcessNew"/>
    <dgm:cxn modelId="{6DBD0D17-8FF1-407C-8593-F88222404B1F}" type="presOf" srcId="{D5861829-8717-4CE2-8A3A-2BDDC31B4CBA}" destId="{2071689C-2E12-48B5-AE85-96FD7C1CBBCE}" srcOrd="0" destOrd="0" presId="urn:microsoft.com/office/officeart/2016/7/layout/RepeatingBendingProcessNew"/>
    <dgm:cxn modelId="{776D8618-CFFD-4679-9D84-ECBFE2707390}" type="presOf" srcId="{AFB47733-1FF4-4D05-9D54-BF30695BB63A}" destId="{7F64915F-E247-4A0D-BDE7-F8CB09629669}" srcOrd="1" destOrd="0" presId="urn:microsoft.com/office/officeart/2016/7/layout/RepeatingBendingProcessNew"/>
    <dgm:cxn modelId="{8E41822C-8774-4742-B319-5E5A9EE27205}" srcId="{3EDB1D07-85DF-405F-9A60-2E8F3CE2254C}" destId="{223287D7-2018-48F3-9BAF-AFFCE6712C91}" srcOrd="2" destOrd="0" parTransId="{6B52352D-7E6B-4EF6-AF2F-F6D1EC8B5C46}" sibTransId="{AFB47733-1FF4-4D05-9D54-BF30695BB63A}"/>
    <dgm:cxn modelId="{F4CDF251-7716-457C-A3E8-B3812A497963}" srcId="{3EDB1D07-85DF-405F-9A60-2E8F3CE2254C}" destId="{26D88DF5-577E-4F81-A592-D65B9BC7699C}" srcOrd="3" destOrd="0" parTransId="{5F21D058-1093-4D25-8DED-51A8E1B72A28}" sibTransId="{B1216561-0CD2-4A0E-A9AC-67C25B38779D}"/>
    <dgm:cxn modelId="{99293C65-5119-4D46-84A3-D41D36BE8128}" type="presOf" srcId="{1036459D-C391-4692-A523-1C7AE12B41C0}" destId="{6E43A531-4C08-4351-A8F5-0C9EC288D0F7}" srcOrd="1" destOrd="0" presId="urn:microsoft.com/office/officeart/2016/7/layout/RepeatingBendingProcessNew"/>
    <dgm:cxn modelId="{C4875A7E-A30D-458D-A131-98EABBE03593}" type="presOf" srcId="{223287D7-2018-48F3-9BAF-AFFCE6712C91}" destId="{4CA205AE-F8EE-4B1F-B872-A76E29F500F5}" srcOrd="0" destOrd="0" presId="urn:microsoft.com/office/officeart/2016/7/layout/RepeatingBendingProcessNew"/>
    <dgm:cxn modelId="{8E65FC9A-9492-4C01-98B5-9803202FDC55}" type="presOf" srcId="{26D88DF5-577E-4F81-A592-D65B9BC7699C}" destId="{6C2924AB-33F7-4A4A-8FBF-404FF252C633}" srcOrd="0" destOrd="0" presId="urn:microsoft.com/office/officeart/2016/7/layout/RepeatingBendingProcessNew"/>
    <dgm:cxn modelId="{103627A4-E48D-42FB-ABE3-89571934C419}" srcId="{3EDB1D07-85DF-405F-9A60-2E8F3CE2254C}" destId="{6BC9895F-1EC1-429F-871B-A65C8130CF24}" srcOrd="0" destOrd="0" parTransId="{1B1D6C9F-E4FB-4F88-AB44-9CDF3B5F4209}" sibTransId="{1036459D-C391-4692-A523-1C7AE12B41C0}"/>
    <dgm:cxn modelId="{DCFCB2B5-93B6-4531-B70A-76C976CD19BB}" type="presOf" srcId="{6BC9895F-1EC1-429F-871B-A65C8130CF24}" destId="{0BE7B325-E26C-43F4-9DF7-E1AD50C2CB63}" srcOrd="0" destOrd="0" presId="urn:microsoft.com/office/officeart/2016/7/layout/RepeatingBendingProcessNew"/>
    <dgm:cxn modelId="{D18506C1-12A0-40A7-998D-6878275B344E}" srcId="{3EDB1D07-85DF-405F-9A60-2E8F3CE2254C}" destId="{16064E6A-9EDE-4E63-BBA6-23AABBAE14C6}" srcOrd="1" destOrd="0" parTransId="{00CE694D-1268-46CD-8F58-0BA3B02FDAE7}" sibTransId="{D5861829-8717-4CE2-8A3A-2BDDC31B4CBA}"/>
    <dgm:cxn modelId="{F1CF87C2-85E1-4963-9724-F8B96DECA8F7}" type="presOf" srcId="{1036459D-C391-4692-A523-1C7AE12B41C0}" destId="{1F9C8E0E-7BF3-4ED7-9EB8-31A2CEB6A97F}" srcOrd="0" destOrd="0" presId="urn:microsoft.com/office/officeart/2016/7/layout/RepeatingBendingProcessNew"/>
    <dgm:cxn modelId="{C90ED0CC-AACA-4067-81BA-0DC0A5E7EFE7}" type="presOf" srcId="{AFB47733-1FF4-4D05-9D54-BF30695BB63A}" destId="{D9197107-E73F-42CC-94FC-E571DC8F3EEA}" srcOrd="0" destOrd="0" presId="urn:microsoft.com/office/officeart/2016/7/layout/RepeatingBendingProcessNew"/>
    <dgm:cxn modelId="{93ED76E8-643B-429F-A403-C2172499D741}" type="presOf" srcId="{D5861829-8717-4CE2-8A3A-2BDDC31B4CBA}" destId="{784469ED-A0F3-4502-9818-59B7D3D4B35D}" srcOrd="1" destOrd="0" presId="urn:microsoft.com/office/officeart/2016/7/layout/RepeatingBendingProcessNew"/>
    <dgm:cxn modelId="{79FD0AF6-64DF-4DEA-B978-479207AFF9BE}" type="presOf" srcId="{16064E6A-9EDE-4E63-BBA6-23AABBAE14C6}" destId="{EF7B2DD5-552A-4818-BE18-089599B4A33E}" srcOrd="0" destOrd="0" presId="urn:microsoft.com/office/officeart/2016/7/layout/RepeatingBendingProcessNew"/>
    <dgm:cxn modelId="{C3CDC5B9-8C2B-4C6E-874C-B4179808E476}" type="presParOf" srcId="{E5B31277-E723-4FC2-8F99-F5BB3C6049B1}" destId="{0BE7B325-E26C-43F4-9DF7-E1AD50C2CB63}" srcOrd="0" destOrd="0" presId="urn:microsoft.com/office/officeart/2016/7/layout/RepeatingBendingProcessNew"/>
    <dgm:cxn modelId="{77E994D2-2DF2-498B-B71B-A416B02E6541}" type="presParOf" srcId="{E5B31277-E723-4FC2-8F99-F5BB3C6049B1}" destId="{1F9C8E0E-7BF3-4ED7-9EB8-31A2CEB6A97F}" srcOrd="1" destOrd="0" presId="urn:microsoft.com/office/officeart/2016/7/layout/RepeatingBendingProcessNew"/>
    <dgm:cxn modelId="{B48028C8-3F74-4B41-AABE-4DD0EA64C4F4}" type="presParOf" srcId="{1F9C8E0E-7BF3-4ED7-9EB8-31A2CEB6A97F}" destId="{6E43A531-4C08-4351-A8F5-0C9EC288D0F7}" srcOrd="0" destOrd="0" presId="urn:microsoft.com/office/officeart/2016/7/layout/RepeatingBendingProcessNew"/>
    <dgm:cxn modelId="{32F0B690-AA81-4A27-8031-3EE392210BAA}" type="presParOf" srcId="{E5B31277-E723-4FC2-8F99-F5BB3C6049B1}" destId="{EF7B2DD5-552A-4818-BE18-089599B4A33E}" srcOrd="2" destOrd="0" presId="urn:microsoft.com/office/officeart/2016/7/layout/RepeatingBendingProcessNew"/>
    <dgm:cxn modelId="{557BD3AA-04E0-4320-B8EA-4868DAD5E6BE}" type="presParOf" srcId="{E5B31277-E723-4FC2-8F99-F5BB3C6049B1}" destId="{2071689C-2E12-48B5-AE85-96FD7C1CBBCE}" srcOrd="3" destOrd="0" presId="urn:microsoft.com/office/officeart/2016/7/layout/RepeatingBendingProcessNew"/>
    <dgm:cxn modelId="{57F20345-B9FF-44FE-BCB0-FCE800B6F47D}" type="presParOf" srcId="{2071689C-2E12-48B5-AE85-96FD7C1CBBCE}" destId="{784469ED-A0F3-4502-9818-59B7D3D4B35D}" srcOrd="0" destOrd="0" presId="urn:microsoft.com/office/officeart/2016/7/layout/RepeatingBendingProcessNew"/>
    <dgm:cxn modelId="{B98A0CFC-F304-4C9F-A07A-F51DFF5F47A8}" type="presParOf" srcId="{E5B31277-E723-4FC2-8F99-F5BB3C6049B1}" destId="{4CA205AE-F8EE-4B1F-B872-A76E29F500F5}" srcOrd="4" destOrd="0" presId="urn:microsoft.com/office/officeart/2016/7/layout/RepeatingBendingProcessNew"/>
    <dgm:cxn modelId="{4BFA81B7-0C3E-49B7-8ACC-13361EAFD306}" type="presParOf" srcId="{E5B31277-E723-4FC2-8F99-F5BB3C6049B1}" destId="{D9197107-E73F-42CC-94FC-E571DC8F3EEA}" srcOrd="5" destOrd="0" presId="urn:microsoft.com/office/officeart/2016/7/layout/RepeatingBendingProcessNew"/>
    <dgm:cxn modelId="{65A69477-CB9D-4766-A20A-2DEAF30974CD}" type="presParOf" srcId="{D9197107-E73F-42CC-94FC-E571DC8F3EEA}" destId="{7F64915F-E247-4A0D-BDE7-F8CB09629669}" srcOrd="0" destOrd="0" presId="urn:microsoft.com/office/officeart/2016/7/layout/RepeatingBendingProcessNew"/>
    <dgm:cxn modelId="{C7ADAAE3-CAF0-44B7-8E35-A1C69127F210}" type="presParOf" srcId="{E5B31277-E723-4FC2-8F99-F5BB3C6049B1}" destId="{6C2924AB-33F7-4A4A-8FBF-404FF252C633}"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8F7C8-6CAC-48B7-A2B4-A7821239E9B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C191BC27-A508-4E60-8C66-EF7AC1F76262}">
      <dgm:prSet/>
      <dgm:spPr/>
      <dgm:t>
        <a:bodyPr/>
        <a:lstStyle/>
        <a:p>
          <a:r>
            <a:rPr lang="es-CO" b="0" i="0"/>
            <a:t>El asma puede desarrollarse a cualquier edad. </a:t>
          </a:r>
          <a:endParaRPr lang="es-CO"/>
        </a:p>
      </dgm:t>
    </dgm:pt>
    <dgm:pt modelId="{C30DBB00-5563-47F4-A8A2-8A7976D093E4}" type="parTrans" cxnId="{5067B0FB-8EB5-4C98-8FC3-009F033E9BA2}">
      <dgm:prSet/>
      <dgm:spPr/>
      <dgm:t>
        <a:bodyPr/>
        <a:lstStyle/>
        <a:p>
          <a:endParaRPr lang="es-CO"/>
        </a:p>
      </dgm:t>
    </dgm:pt>
    <dgm:pt modelId="{803C4C33-ECA6-4C66-B96A-30C00EFB99C3}" type="sibTrans" cxnId="{5067B0FB-8EB5-4C98-8FC3-009F033E9BA2}">
      <dgm:prSet/>
      <dgm:spPr/>
      <dgm:t>
        <a:bodyPr/>
        <a:lstStyle/>
        <a:p>
          <a:endParaRPr lang="es-CO"/>
        </a:p>
      </dgm:t>
    </dgm:pt>
    <dgm:pt modelId="{8962591A-E04E-4660-9D1D-35A4B8FD1D82}">
      <dgm:prSet/>
      <dgm:spPr/>
      <dgm:t>
        <a:bodyPr/>
        <a:lstStyle/>
        <a:p>
          <a:r>
            <a:rPr lang="es-CO" b="0" i="0" dirty="0"/>
            <a:t>Común en la infancia, remisión de los síntomas alrededor de la pubertad, con una posible recurrencia años después. </a:t>
          </a:r>
          <a:endParaRPr lang="es-CO" dirty="0"/>
        </a:p>
      </dgm:t>
    </dgm:pt>
    <dgm:pt modelId="{3E89D4DD-A268-4817-8602-29ED572D8FE8}" type="parTrans" cxnId="{0C5C6830-16BF-4164-931C-218F3142DA8E}">
      <dgm:prSet/>
      <dgm:spPr/>
      <dgm:t>
        <a:bodyPr/>
        <a:lstStyle/>
        <a:p>
          <a:endParaRPr lang="es-CO"/>
        </a:p>
      </dgm:t>
    </dgm:pt>
    <dgm:pt modelId="{23D33B28-4AE5-4314-BBE7-B0FCD072BE53}" type="sibTrans" cxnId="{0C5C6830-16BF-4164-931C-218F3142DA8E}">
      <dgm:prSet/>
      <dgm:spPr/>
      <dgm:t>
        <a:bodyPr/>
        <a:lstStyle/>
        <a:p>
          <a:endParaRPr lang="es-CO"/>
        </a:p>
      </dgm:t>
    </dgm:pt>
    <dgm:pt modelId="{7025A6DA-E38E-4045-9DB1-EC88D4B5B47D}">
      <dgm:prSet/>
      <dgm:spPr/>
      <dgm:t>
        <a:bodyPr/>
        <a:lstStyle/>
        <a:p>
          <a:r>
            <a:rPr lang="es-CO" b="0" i="0" dirty="0"/>
            <a:t>Algunos estudios sugieren que el asma es de aparición tardía en aproximadamente la mitad de los adultos con asma.</a:t>
          </a:r>
          <a:endParaRPr lang="es-CO" dirty="0"/>
        </a:p>
      </dgm:t>
    </dgm:pt>
    <dgm:pt modelId="{170216F3-9B87-4A08-B24E-1D9B56C6BD53}" type="parTrans" cxnId="{1B8DFF88-1376-467C-881E-DE70B0660EC4}">
      <dgm:prSet/>
      <dgm:spPr/>
      <dgm:t>
        <a:bodyPr/>
        <a:lstStyle/>
        <a:p>
          <a:endParaRPr lang="es-CO"/>
        </a:p>
      </dgm:t>
    </dgm:pt>
    <dgm:pt modelId="{A8C9F7F4-C455-44E2-99BA-425BBA53EA40}" type="sibTrans" cxnId="{1B8DFF88-1376-467C-881E-DE70B0660EC4}">
      <dgm:prSet/>
      <dgm:spPr/>
      <dgm:t>
        <a:bodyPr/>
        <a:lstStyle/>
        <a:p>
          <a:endParaRPr lang="es-CO"/>
        </a:p>
      </dgm:t>
    </dgm:pt>
    <dgm:pt modelId="{660B5CD1-19AA-4EBF-80A5-5D9E00D3645B}">
      <dgm:prSet/>
      <dgm:spPr/>
      <dgm:t>
        <a:bodyPr/>
        <a:lstStyle/>
        <a:p>
          <a:r>
            <a:rPr lang="es-CO" b="1" i="0" dirty="0"/>
            <a:t>No hay diferencias en el nivel de gravedad.</a:t>
          </a:r>
          <a:endParaRPr lang="es-CO" b="1" dirty="0"/>
        </a:p>
      </dgm:t>
    </dgm:pt>
    <dgm:pt modelId="{DC918AC1-95FB-4239-91D3-5FF64521B4F8}" type="parTrans" cxnId="{7E81373D-8293-4ECE-B561-CA8C5547EE3A}">
      <dgm:prSet/>
      <dgm:spPr/>
      <dgm:t>
        <a:bodyPr/>
        <a:lstStyle/>
        <a:p>
          <a:endParaRPr lang="es-CO"/>
        </a:p>
      </dgm:t>
    </dgm:pt>
    <dgm:pt modelId="{81C82B29-A171-471E-8B39-FDD55B3E9693}" type="sibTrans" cxnId="{7E81373D-8293-4ECE-B561-CA8C5547EE3A}">
      <dgm:prSet/>
      <dgm:spPr/>
      <dgm:t>
        <a:bodyPr/>
        <a:lstStyle/>
        <a:p>
          <a:endParaRPr lang="es-CO"/>
        </a:p>
      </dgm:t>
    </dgm:pt>
    <dgm:pt modelId="{A9A7A06D-46D3-4EB1-915B-796B74E6D5BD}" type="pres">
      <dgm:prSet presAssocID="{6AF8F7C8-6CAC-48B7-A2B4-A7821239E9BB}" presName="linear" presStyleCnt="0">
        <dgm:presLayoutVars>
          <dgm:animLvl val="lvl"/>
          <dgm:resizeHandles val="exact"/>
        </dgm:presLayoutVars>
      </dgm:prSet>
      <dgm:spPr/>
    </dgm:pt>
    <dgm:pt modelId="{0026D66A-D13E-4D2D-800C-76D42A346B56}" type="pres">
      <dgm:prSet presAssocID="{C191BC27-A508-4E60-8C66-EF7AC1F76262}" presName="parentText" presStyleLbl="node1" presStyleIdx="0" presStyleCnt="4">
        <dgm:presLayoutVars>
          <dgm:chMax val="0"/>
          <dgm:bulletEnabled val="1"/>
        </dgm:presLayoutVars>
      </dgm:prSet>
      <dgm:spPr/>
    </dgm:pt>
    <dgm:pt modelId="{EF192F9E-31F8-4757-B23D-8DC594885CCB}" type="pres">
      <dgm:prSet presAssocID="{803C4C33-ECA6-4C66-B96A-30C00EFB99C3}" presName="spacer" presStyleCnt="0"/>
      <dgm:spPr/>
    </dgm:pt>
    <dgm:pt modelId="{C1D6079C-C324-4443-9130-A187FF33A6E5}" type="pres">
      <dgm:prSet presAssocID="{8962591A-E04E-4660-9D1D-35A4B8FD1D82}" presName="parentText" presStyleLbl="node1" presStyleIdx="1" presStyleCnt="4">
        <dgm:presLayoutVars>
          <dgm:chMax val="0"/>
          <dgm:bulletEnabled val="1"/>
        </dgm:presLayoutVars>
      </dgm:prSet>
      <dgm:spPr/>
    </dgm:pt>
    <dgm:pt modelId="{8E53F027-76B5-4DD1-8078-9B156F2B5A30}" type="pres">
      <dgm:prSet presAssocID="{23D33B28-4AE5-4314-BBE7-B0FCD072BE53}" presName="spacer" presStyleCnt="0"/>
      <dgm:spPr/>
    </dgm:pt>
    <dgm:pt modelId="{BB67D267-C2C3-482E-B634-76E1554B31D7}" type="pres">
      <dgm:prSet presAssocID="{7025A6DA-E38E-4045-9DB1-EC88D4B5B47D}" presName="parentText" presStyleLbl="node1" presStyleIdx="2" presStyleCnt="4">
        <dgm:presLayoutVars>
          <dgm:chMax val="0"/>
          <dgm:bulletEnabled val="1"/>
        </dgm:presLayoutVars>
      </dgm:prSet>
      <dgm:spPr/>
    </dgm:pt>
    <dgm:pt modelId="{935E91D6-419D-4150-AEF6-D8B5627381FD}" type="pres">
      <dgm:prSet presAssocID="{A8C9F7F4-C455-44E2-99BA-425BBA53EA40}" presName="spacer" presStyleCnt="0"/>
      <dgm:spPr/>
    </dgm:pt>
    <dgm:pt modelId="{E090BF39-8C96-45C0-9E7A-1ABE289A1FA5}" type="pres">
      <dgm:prSet presAssocID="{660B5CD1-19AA-4EBF-80A5-5D9E00D3645B}" presName="parentText" presStyleLbl="node1" presStyleIdx="3" presStyleCnt="4" custLinFactNeighborX="-4287" custLinFactNeighborY="-71549">
        <dgm:presLayoutVars>
          <dgm:chMax val="0"/>
          <dgm:bulletEnabled val="1"/>
        </dgm:presLayoutVars>
      </dgm:prSet>
      <dgm:spPr/>
    </dgm:pt>
  </dgm:ptLst>
  <dgm:cxnLst>
    <dgm:cxn modelId="{427FDE0C-D1E5-4827-B242-B6D44780D6E5}" type="presOf" srcId="{8962591A-E04E-4660-9D1D-35A4B8FD1D82}" destId="{C1D6079C-C324-4443-9130-A187FF33A6E5}" srcOrd="0" destOrd="0" presId="urn:microsoft.com/office/officeart/2005/8/layout/vList2"/>
    <dgm:cxn modelId="{0C5C6830-16BF-4164-931C-218F3142DA8E}" srcId="{6AF8F7C8-6CAC-48B7-A2B4-A7821239E9BB}" destId="{8962591A-E04E-4660-9D1D-35A4B8FD1D82}" srcOrd="1" destOrd="0" parTransId="{3E89D4DD-A268-4817-8602-29ED572D8FE8}" sibTransId="{23D33B28-4AE5-4314-BBE7-B0FCD072BE53}"/>
    <dgm:cxn modelId="{9F315D39-3C77-4C99-BDD6-3DA70CE07B1F}" type="presOf" srcId="{660B5CD1-19AA-4EBF-80A5-5D9E00D3645B}" destId="{E090BF39-8C96-45C0-9E7A-1ABE289A1FA5}" srcOrd="0" destOrd="0" presId="urn:microsoft.com/office/officeart/2005/8/layout/vList2"/>
    <dgm:cxn modelId="{7E81373D-8293-4ECE-B561-CA8C5547EE3A}" srcId="{6AF8F7C8-6CAC-48B7-A2B4-A7821239E9BB}" destId="{660B5CD1-19AA-4EBF-80A5-5D9E00D3645B}" srcOrd="3" destOrd="0" parTransId="{DC918AC1-95FB-4239-91D3-5FF64521B4F8}" sibTransId="{81C82B29-A171-471E-8B39-FDD55B3E9693}"/>
    <dgm:cxn modelId="{F71D847D-5851-472D-B8DA-56FBA3A9B7FB}" type="presOf" srcId="{7025A6DA-E38E-4045-9DB1-EC88D4B5B47D}" destId="{BB67D267-C2C3-482E-B634-76E1554B31D7}" srcOrd="0" destOrd="0" presId="urn:microsoft.com/office/officeart/2005/8/layout/vList2"/>
    <dgm:cxn modelId="{1B8DFF88-1376-467C-881E-DE70B0660EC4}" srcId="{6AF8F7C8-6CAC-48B7-A2B4-A7821239E9BB}" destId="{7025A6DA-E38E-4045-9DB1-EC88D4B5B47D}" srcOrd="2" destOrd="0" parTransId="{170216F3-9B87-4A08-B24E-1D9B56C6BD53}" sibTransId="{A8C9F7F4-C455-44E2-99BA-425BBA53EA40}"/>
    <dgm:cxn modelId="{D4F615A0-5131-4928-AAE6-B1DF5987D759}" type="presOf" srcId="{6AF8F7C8-6CAC-48B7-A2B4-A7821239E9BB}" destId="{A9A7A06D-46D3-4EB1-915B-796B74E6D5BD}" srcOrd="0" destOrd="0" presId="urn:microsoft.com/office/officeart/2005/8/layout/vList2"/>
    <dgm:cxn modelId="{FD0A0AE9-F74B-4A67-BB2B-68394724D44F}" type="presOf" srcId="{C191BC27-A508-4E60-8C66-EF7AC1F76262}" destId="{0026D66A-D13E-4D2D-800C-76D42A346B56}" srcOrd="0" destOrd="0" presId="urn:microsoft.com/office/officeart/2005/8/layout/vList2"/>
    <dgm:cxn modelId="{5067B0FB-8EB5-4C98-8FC3-009F033E9BA2}" srcId="{6AF8F7C8-6CAC-48B7-A2B4-A7821239E9BB}" destId="{C191BC27-A508-4E60-8C66-EF7AC1F76262}" srcOrd="0" destOrd="0" parTransId="{C30DBB00-5563-47F4-A8A2-8A7976D093E4}" sibTransId="{803C4C33-ECA6-4C66-B96A-30C00EFB99C3}"/>
    <dgm:cxn modelId="{E7A0C128-E978-44EC-997F-55EDD7A7F295}" type="presParOf" srcId="{A9A7A06D-46D3-4EB1-915B-796B74E6D5BD}" destId="{0026D66A-D13E-4D2D-800C-76D42A346B56}" srcOrd="0" destOrd="0" presId="urn:microsoft.com/office/officeart/2005/8/layout/vList2"/>
    <dgm:cxn modelId="{564841F1-00E8-4CB9-AB49-5F5311363071}" type="presParOf" srcId="{A9A7A06D-46D3-4EB1-915B-796B74E6D5BD}" destId="{EF192F9E-31F8-4757-B23D-8DC594885CCB}" srcOrd="1" destOrd="0" presId="urn:microsoft.com/office/officeart/2005/8/layout/vList2"/>
    <dgm:cxn modelId="{E0A92002-5003-4374-B471-65F89EC831EF}" type="presParOf" srcId="{A9A7A06D-46D3-4EB1-915B-796B74E6D5BD}" destId="{C1D6079C-C324-4443-9130-A187FF33A6E5}" srcOrd="2" destOrd="0" presId="urn:microsoft.com/office/officeart/2005/8/layout/vList2"/>
    <dgm:cxn modelId="{C654B69F-6716-4FD5-B976-F35B71EAEC98}" type="presParOf" srcId="{A9A7A06D-46D3-4EB1-915B-796B74E6D5BD}" destId="{8E53F027-76B5-4DD1-8078-9B156F2B5A30}" srcOrd="3" destOrd="0" presId="urn:microsoft.com/office/officeart/2005/8/layout/vList2"/>
    <dgm:cxn modelId="{C7A58390-958E-41DB-8D0D-4E89B7A93287}" type="presParOf" srcId="{A9A7A06D-46D3-4EB1-915B-796B74E6D5BD}" destId="{BB67D267-C2C3-482E-B634-76E1554B31D7}" srcOrd="4" destOrd="0" presId="urn:microsoft.com/office/officeart/2005/8/layout/vList2"/>
    <dgm:cxn modelId="{4D231D64-C442-4B09-8078-5597169F4998}" type="presParOf" srcId="{A9A7A06D-46D3-4EB1-915B-796B74E6D5BD}" destId="{935E91D6-419D-4150-AEF6-D8B5627381FD}" srcOrd="5" destOrd="0" presId="urn:microsoft.com/office/officeart/2005/8/layout/vList2"/>
    <dgm:cxn modelId="{2E5646FC-4A13-4160-958D-8EC9DD1A8CB2}" type="presParOf" srcId="{A9A7A06D-46D3-4EB1-915B-796B74E6D5BD}" destId="{E090BF39-8C96-45C0-9E7A-1ABE289A1F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B565C0-5BE6-480B-9202-A77C29B125E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59D0C78-D411-44B4-AB3C-06A3B50CBBEB}">
      <dgm:prSet custT="1"/>
      <dgm:spPr/>
      <dgm:t>
        <a:bodyPr/>
        <a:lstStyle/>
        <a:p>
          <a:pPr>
            <a:lnSpc>
              <a:spcPct val="100000"/>
            </a:lnSpc>
          </a:pPr>
          <a:r>
            <a:rPr lang="es-CO" sz="1600" b="1" i="0" dirty="0"/>
            <a:t>Síntomas episódicos</a:t>
          </a:r>
          <a:r>
            <a:rPr lang="es-CO" sz="1600" b="0" i="0" dirty="0"/>
            <a:t> y se resuelven espontáneamente al eliminar el estímulo desencadenante o en respuesta a medicamentos antiasmáticos. </a:t>
          </a:r>
          <a:endParaRPr lang="en-US" sz="1600" dirty="0"/>
        </a:p>
      </dgm:t>
    </dgm:pt>
    <dgm:pt modelId="{89E9A354-3D98-4EEA-BC6A-5E2266BA1FC5}" type="parTrans" cxnId="{3BFD93AA-BDEA-4298-AF6A-CF453420EC67}">
      <dgm:prSet/>
      <dgm:spPr/>
      <dgm:t>
        <a:bodyPr/>
        <a:lstStyle/>
        <a:p>
          <a:endParaRPr lang="en-US" sz="1600"/>
        </a:p>
      </dgm:t>
    </dgm:pt>
    <dgm:pt modelId="{46AC3B63-9860-4014-9147-5F29B3253A77}" type="sibTrans" cxnId="{3BFD93AA-BDEA-4298-AF6A-CF453420EC67}">
      <dgm:prSet/>
      <dgm:spPr/>
      <dgm:t>
        <a:bodyPr/>
        <a:lstStyle/>
        <a:p>
          <a:endParaRPr lang="en-US" sz="1600"/>
        </a:p>
      </dgm:t>
    </dgm:pt>
    <dgm:pt modelId="{3E4ED168-E984-42B8-B3D3-AF9A65174EB4}">
      <dgm:prSet custT="1"/>
      <dgm:spPr/>
      <dgm:t>
        <a:bodyPr/>
        <a:lstStyle/>
        <a:p>
          <a:pPr>
            <a:lnSpc>
              <a:spcPct val="100000"/>
            </a:lnSpc>
          </a:pPr>
          <a:r>
            <a:rPr lang="es-CO" sz="1600" b="1" i="0" dirty="0"/>
            <a:t>Desencadenantes característicos</a:t>
          </a:r>
          <a:r>
            <a:rPr lang="es-CO" sz="1600" b="0" i="0" dirty="0"/>
            <a:t> : (ejercicio,  aire frío, exposición a alérgenos inhalados) </a:t>
          </a:r>
          <a:endParaRPr lang="en-US" sz="1600" dirty="0"/>
        </a:p>
      </dgm:t>
    </dgm:pt>
    <dgm:pt modelId="{20A9B9B4-7CA2-4935-82F4-6E73C1ECB679}" type="parTrans" cxnId="{356466AA-FCA9-496B-BB96-E87592061732}">
      <dgm:prSet/>
      <dgm:spPr/>
      <dgm:t>
        <a:bodyPr/>
        <a:lstStyle/>
        <a:p>
          <a:endParaRPr lang="en-US" sz="1600"/>
        </a:p>
      </dgm:t>
    </dgm:pt>
    <dgm:pt modelId="{257D5CD9-CBF2-4B2D-B812-284C4C2811B7}" type="sibTrans" cxnId="{356466AA-FCA9-496B-BB96-E87592061732}">
      <dgm:prSet/>
      <dgm:spPr/>
      <dgm:t>
        <a:bodyPr/>
        <a:lstStyle/>
        <a:p>
          <a:endParaRPr lang="en-US" sz="1600"/>
        </a:p>
      </dgm:t>
    </dgm:pt>
    <dgm:pt modelId="{B0C89BBA-9F49-4024-AEF6-F6C399A79AF3}">
      <dgm:prSet custT="1"/>
      <dgm:spPr/>
      <dgm:t>
        <a:bodyPr/>
        <a:lstStyle/>
        <a:p>
          <a:pPr>
            <a:lnSpc>
              <a:spcPct val="100000"/>
            </a:lnSpc>
          </a:pPr>
          <a:r>
            <a:rPr lang="es-CO" sz="1600" b="1" i="0" dirty="0"/>
            <a:t>Exposiciones relacionadas con el trabajo</a:t>
          </a:r>
          <a:r>
            <a:rPr lang="es-CO" sz="1600" b="0" i="0" dirty="0"/>
            <a:t> : 10 % de los casos de asma de nueva aparición en adultos</a:t>
          </a:r>
          <a:endParaRPr lang="en-US" sz="1600" dirty="0"/>
        </a:p>
      </dgm:t>
    </dgm:pt>
    <dgm:pt modelId="{ED3A60E4-FE7E-4B26-B974-EE6866690E8D}" type="parTrans" cxnId="{4DB931DB-4E76-43D5-BEC9-536AB7E050C0}">
      <dgm:prSet/>
      <dgm:spPr/>
      <dgm:t>
        <a:bodyPr/>
        <a:lstStyle/>
        <a:p>
          <a:endParaRPr lang="en-US" sz="1600"/>
        </a:p>
      </dgm:t>
    </dgm:pt>
    <dgm:pt modelId="{F4010E2F-7630-4DA5-AE4E-193610D3ECAD}" type="sibTrans" cxnId="{4DB931DB-4E76-43D5-BEC9-536AB7E050C0}">
      <dgm:prSet/>
      <dgm:spPr/>
      <dgm:t>
        <a:bodyPr/>
        <a:lstStyle/>
        <a:p>
          <a:endParaRPr lang="en-US" sz="1600"/>
        </a:p>
      </dgm:t>
    </dgm:pt>
    <dgm:pt modelId="{A57C8557-F50E-487A-90D9-AA4F64A8D26E}">
      <dgm:prSet custT="1"/>
      <dgm:spPr/>
      <dgm:t>
        <a:bodyPr/>
        <a:lstStyle/>
        <a:p>
          <a:pPr>
            <a:lnSpc>
              <a:spcPct val="100000"/>
            </a:lnSpc>
          </a:pPr>
          <a:r>
            <a:rPr lang="es-CO" sz="1600" b="1" i="0"/>
            <a:t>Historia personal o familiar de atopia</a:t>
          </a:r>
          <a:r>
            <a:rPr lang="es-CO" sz="1600" b="0" i="0"/>
            <a:t> (dermatitis atópica, rinitis alérgica estacional o perenne y conjuntivitis</a:t>
          </a:r>
          <a:endParaRPr lang="en-US" sz="1600"/>
        </a:p>
      </dgm:t>
    </dgm:pt>
    <dgm:pt modelId="{D9EBEF5A-310F-4DC8-8F36-24BDA79F0C75}" type="parTrans" cxnId="{1BADC83A-E21F-4231-9DB9-454EE770D0FC}">
      <dgm:prSet/>
      <dgm:spPr/>
      <dgm:t>
        <a:bodyPr/>
        <a:lstStyle/>
        <a:p>
          <a:endParaRPr lang="en-US" sz="1600"/>
        </a:p>
      </dgm:t>
    </dgm:pt>
    <dgm:pt modelId="{B0BA6FF3-E396-4319-B3CE-E4069D9D06AE}" type="sibTrans" cxnId="{1BADC83A-E21F-4231-9DB9-454EE770D0FC}">
      <dgm:prSet/>
      <dgm:spPr/>
      <dgm:t>
        <a:bodyPr/>
        <a:lstStyle/>
        <a:p>
          <a:endParaRPr lang="en-US" sz="1600"/>
        </a:p>
      </dgm:t>
    </dgm:pt>
    <dgm:pt modelId="{E85C2B26-56BB-4AEA-A790-02C42D575D48}">
      <dgm:prSet custT="1"/>
      <dgm:spPr/>
      <dgm:t>
        <a:bodyPr/>
        <a:lstStyle/>
        <a:p>
          <a:pPr>
            <a:lnSpc>
              <a:spcPct val="100000"/>
            </a:lnSpc>
          </a:pPr>
          <a:r>
            <a:rPr lang="es-CO" sz="1600" b="1" i="0"/>
            <a:t>Antecedentes de síntomas asmáticos en la niñez</a:t>
          </a:r>
          <a:r>
            <a:rPr lang="es-CO" sz="1600"/>
            <a:t> </a:t>
          </a:r>
          <a:r>
            <a:rPr lang="es-CO" sz="1600" b="0" i="0"/>
            <a:t>"bronquitis recurrente" o "bronquitis sibilante"</a:t>
          </a:r>
          <a:endParaRPr lang="en-US" sz="1600"/>
        </a:p>
      </dgm:t>
    </dgm:pt>
    <dgm:pt modelId="{2C6AB235-1184-475C-ABBC-56D6811E3FA8}" type="parTrans" cxnId="{DB3ADFB6-7C60-40C0-9610-F2AE2F86BB24}">
      <dgm:prSet/>
      <dgm:spPr/>
      <dgm:t>
        <a:bodyPr/>
        <a:lstStyle/>
        <a:p>
          <a:endParaRPr lang="en-US" sz="1600"/>
        </a:p>
      </dgm:t>
    </dgm:pt>
    <dgm:pt modelId="{AC5BC68C-F987-4C5D-8479-0CF279B08DCA}" type="sibTrans" cxnId="{DB3ADFB6-7C60-40C0-9610-F2AE2F86BB24}">
      <dgm:prSet/>
      <dgm:spPr/>
      <dgm:t>
        <a:bodyPr/>
        <a:lstStyle/>
        <a:p>
          <a:endParaRPr lang="en-US" sz="1600"/>
        </a:p>
      </dgm:t>
    </dgm:pt>
    <dgm:pt modelId="{2A36671F-D97A-4B8A-9CB9-056D9C6596A8}" type="pres">
      <dgm:prSet presAssocID="{38B565C0-5BE6-480B-9202-A77C29B125E2}" presName="root" presStyleCnt="0">
        <dgm:presLayoutVars>
          <dgm:dir/>
          <dgm:resizeHandles val="exact"/>
        </dgm:presLayoutVars>
      </dgm:prSet>
      <dgm:spPr/>
    </dgm:pt>
    <dgm:pt modelId="{9E70096C-05FF-4574-ABC2-992BB291339F}" type="pres">
      <dgm:prSet presAssocID="{159D0C78-D411-44B4-AB3C-06A3B50CBBEB}" presName="compNode" presStyleCnt="0"/>
      <dgm:spPr/>
    </dgm:pt>
    <dgm:pt modelId="{1367D71A-D946-45CF-98EE-91EF2C76B1BA}" type="pres">
      <dgm:prSet presAssocID="{159D0C78-D411-44B4-AB3C-06A3B50CBB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a"/>
        </a:ext>
      </dgm:extLst>
    </dgm:pt>
    <dgm:pt modelId="{B3765A46-43DD-4A1E-99C4-CEDEEDBCD404}" type="pres">
      <dgm:prSet presAssocID="{159D0C78-D411-44B4-AB3C-06A3B50CBBEB}" presName="spaceRect" presStyleCnt="0"/>
      <dgm:spPr/>
    </dgm:pt>
    <dgm:pt modelId="{50123C8A-F3CF-4931-9054-D15C20014F07}" type="pres">
      <dgm:prSet presAssocID="{159D0C78-D411-44B4-AB3C-06A3B50CBBEB}" presName="textRect" presStyleLbl="revTx" presStyleIdx="0" presStyleCnt="5">
        <dgm:presLayoutVars>
          <dgm:chMax val="1"/>
          <dgm:chPref val="1"/>
        </dgm:presLayoutVars>
      </dgm:prSet>
      <dgm:spPr/>
    </dgm:pt>
    <dgm:pt modelId="{99F424DA-FC68-43BB-840F-A0C48EE19E40}" type="pres">
      <dgm:prSet presAssocID="{46AC3B63-9860-4014-9147-5F29B3253A77}" presName="sibTrans" presStyleCnt="0"/>
      <dgm:spPr/>
    </dgm:pt>
    <dgm:pt modelId="{4B20FD04-7167-4DCB-B32D-AF615FB37101}" type="pres">
      <dgm:prSet presAssocID="{3E4ED168-E984-42B8-B3D3-AF9A65174EB4}" presName="compNode" presStyleCnt="0"/>
      <dgm:spPr/>
    </dgm:pt>
    <dgm:pt modelId="{AFDE176C-E1AB-4633-943A-6D0B1AACC851}" type="pres">
      <dgm:prSet presAssocID="{3E4ED168-E984-42B8-B3D3-AF9A65174EB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moking"/>
        </a:ext>
      </dgm:extLst>
    </dgm:pt>
    <dgm:pt modelId="{9D64BAF6-16A4-4A3B-93ED-8E16DE93859C}" type="pres">
      <dgm:prSet presAssocID="{3E4ED168-E984-42B8-B3D3-AF9A65174EB4}" presName="spaceRect" presStyleCnt="0"/>
      <dgm:spPr/>
    </dgm:pt>
    <dgm:pt modelId="{D718732B-BBFA-4F5B-A664-7B2A912EBC7D}" type="pres">
      <dgm:prSet presAssocID="{3E4ED168-E984-42B8-B3D3-AF9A65174EB4}" presName="textRect" presStyleLbl="revTx" presStyleIdx="1" presStyleCnt="5">
        <dgm:presLayoutVars>
          <dgm:chMax val="1"/>
          <dgm:chPref val="1"/>
        </dgm:presLayoutVars>
      </dgm:prSet>
      <dgm:spPr/>
    </dgm:pt>
    <dgm:pt modelId="{678994A0-7C83-43B1-AA12-ECA33E7CD88E}" type="pres">
      <dgm:prSet presAssocID="{257D5CD9-CBF2-4B2D-B812-284C4C2811B7}" presName="sibTrans" presStyleCnt="0"/>
      <dgm:spPr/>
    </dgm:pt>
    <dgm:pt modelId="{6940ECDA-4FB2-4231-8259-ABA596D8D465}" type="pres">
      <dgm:prSet presAssocID="{B0C89BBA-9F49-4024-AEF6-F6C399A79AF3}" presName="compNode" presStyleCnt="0"/>
      <dgm:spPr/>
    </dgm:pt>
    <dgm:pt modelId="{D78619B8-C556-46DE-AE6E-13CEE173EED9}" type="pres">
      <dgm:prSet presAssocID="{B0C89BBA-9F49-4024-AEF6-F6C399A79AF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stetoscopio"/>
        </a:ext>
      </dgm:extLst>
    </dgm:pt>
    <dgm:pt modelId="{27681811-64FB-4216-8429-BFCDB38194FF}" type="pres">
      <dgm:prSet presAssocID="{B0C89BBA-9F49-4024-AEF6-F6C399A79AF3}" presName="spaceRect" presStyleCnt="0"/>
      <dgm:spPr/>
    </dgm:pt>
    <dgm:pt modelId="{848951DD-069D-435A-89BC-6AD0C0B74660}" type="pres">
      <dgm:prSet presAssocID="{B0C89BBA-9F49-4024-AEF6-F6C399A79AF3}" presName="textRect" presStyleLbl="revTx" presStyleIdx="2" presStyleCnt="5">
        <dgm:presLayoutVars>
          <dgm:chMax val="1"/>
          <dgm:chPref val="1"/>
        </dgm:presLayoutVars>
      </dgm:prSet>
      <dgm:spPr/>
    </dgm:pt>
    <dgm:pt modelId="{71DE43FE-B2C3-4D02-B120-CDAF1E30AEE9}" type="pres">
      <dgm:prSet presAssocID="{F4010E2F-7630-4DA5-AE4E-193610D3ECAD}" presName="sibTrans" presStyleCnt="0"/>
      <dgm:spPr/>
    </dgm:pt>
    <dgm:pt modelId="{A6D8215C-301C-4E41-A1D4-54EB23B82636}" type="pres">
      <dgm:prSet presAssocID="{A57C8557-F50E-487A-90D9-AA4F64A8D26E}" presName="compNode" presStyleCnt="0"/>
      <dgm:spPr/>
    </dgm:pt>
    <dgm:pt modelId="{B7C38189-2866-4D47-B46B-1D43C8A6E2A7}" type="pres">
      <dgm:prSet presAssocID="{A57C8557-F50E-487A-90D9-AA4F64A8D2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upo"/>
        </a:ext>
      </dgm:extLst>
    </dgm:pt>
    <dgm:pt modelId="{D89F64CC-351B-494E-914E-032F43910AC4}" type="pres">
      <dgm:prSet presAssocID="{A57C8557-F50E-487A-90D9-AA4F64A8D26E}" presName="spaceRect" presStyleCnt="0"/>
      <dgm:spPr/>
    </dgm:pt>
    <dgm:pt modelId="{D810F377-F90C-44DA-BC67-2D3A1400D3E6}" type="pres">
      <dgm:prSet presAssocID="{A57C8557-F50E-487A-90D9-AA4F64A8D26E}" presName="textRect" presStyleLbl="revTx" presStyleIdx="3" presStyleCnt="5">
        <dgm:presLayoutVars>
          <dgm:chMax val="1"/>
          <dgm:chPref val="1"/>
        </dgm:presLayoutVars>
      </dgm:prSet>
      <dgm:spPr/>
    </dgm:pt>
    <dgm:pt modelId="{CF462AED-A315-4766-A6EF-9A0B0E9A00F9}" type="pres">
      <dgm:prSet presAssocID="{B0BA6FF3-E396-4319-B3CE-E4069D9D06AE}" presName="sibTrans" presStyleCnt="0"/>
      <dgm:spPr/>
    </dgm:pt>
    <dgm:pt modelId="{17AE86C3-5FD5-41E8-9437-46A8F9525737}" type="pres">
      <dgm:prSet presAssocID="{E85C2B26-56BB-4AEA-A790-02C42D575D48}" presName="compNode" presStyleCnt="0"/>
      <dgm:spPr/>
    </dgm:pt>
    <dgm:pt modelId="{157162A4-04F4-4969-82DE-46CC09607039}" type="pres">
      <dgm:prSet presAssocID="{E85C2B26-56BB-4AEA-A790-02C42D575D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ulmones"/>
        </a:ext>
      </dgm:extLst>
    </dgm:pt>
    <dgm:pt modelId="{7C84C4ED-86DD-49C4-9644-0FF905724611}" type="pres">
      <dgm:prSet presAssocID="{E85C2B26-56BB-4AEA-A790-02C42D575D48}" presName="spaceRect" presStyleCnt="0"/>
      <dgm:spPr/>
    </dgm:pt>
    <dgm:pt modelId="{62083663-7FFE-4BF3-BAAA-770498F452FF}" type="pres">
      <dgm:prSet presAssocID="{E85C2B26-56BB-4AEA-A790-02C42D575D48}" presName="textRect" presStyleLbl="revTx" presStyleIdx="4" presStyleCnt="5">
        <dgm:presLayoutVars>
          <dgm:chMax val="1"/>
          <dgm:chPref val="1"/>
        </dgm:presLayoutVars>
      </dgm:prSet>
      <dgm:spPr/>
    </dgm:pt>
  </dgm:ptLst>
  <dgm:cxnLst>
    <dgm:cxn modelId="{100CF51A-9FE1-49B6-B1A6-9068E8684D15}" type="presOf" srcId="{B0C89BBA-9F49-4024-AEF6-F6C399A79AF3}" destId="{848951DD-069D-435A-89BC-6AD0C0B74660}" srcOrd="0" destOrd="0" presId="urn:microsoft.com/office/officeart/2018/2/layout/IconLabelList"/>
    <dgm:cxn modelId="{10F69824-272E-4CDF-86F3-82ECE39F4494}" type="presOf" srcId="{E85C2B26-56BB-4AEA-A790-02C42D575D48}" destId="{62083663-7FFE-4BF3-BAAA-770498F452FF}" srcOrd="0" destOrd="0" presId="urn:microsoft.com/office/officeart/2018/2/layout/IconLabelList"/>
    <dgm:cxn modelId="{6037602F-7506-4C10-8141-5B2C30C1CC43}" type="presOf" srcId="{159D0C78-D411-44B4-AB3C-06A3B50CBBEB}" destId="{50123C8A-F3CF-4931-9054-D15C20014F07}" srcOrd="0" destOrd="0" presId="urn:microsoft.com/office/officeart/2018/2/layout/IconLabelList"/>
    <dgm:cxn modelId="{1BADC83A-E21F-4231-9DB9-454EE770D0FC}" srcId="{38B565C0-5BE6-480B-9202-A77C29B125E2}" destId="{A57C8557-F50E-487A-90D9-AA4F64A8D26E}" srcOrd="3" destOrd="0" parTransId="{D9EBEF5A-310F-4DC8-8F36-24BDA79F0C75}" sibTransId="{B0BA6FF3-E396-4319-B3CE-E4069D9D06AE}"/>
    <dgm:cxn modelId="{D36FEC3A-D5DD-4918-A233-37033BEF42DC}" type="presOf" srcId="{3E4ED168-E984-42B8-B3D3-AF9A65174EB4}" destId="{D718732B-BBFA-4F5B-A664-7B2A912EBC7D}" srcOrd="0" destOrd="0" presId="urn:microsoft.com/office/officeart/2018/2/layout/IconLabelList"/>
    <dgm:cxn modelId="{3686F851-A569-4D65-9AF6-110D17FEEE33}" type="presOf" srcId="{A57C8557-F50E-487A-90D9-AA4F64A8D26E}" destId="{D810F377-F90C-44DA-BC67-2D3A1400D3E6}" srcOrd="0" destOrd="0" presId="urn:microsoft.com/office/officeart/2018/2/layout/IconLabelList"/>
    <dgm:cxn modelId="{E63E9674-4C8A-40D6-BFFD-B5A0E224BF22}" type="presOf" srcId="{38B565C0-5BE6-480B-9202-A77C29B125E2}" destId="{2A36671F-D97A-4B8A-9CB9-056D9C6596A8}" srcOrd="0" destOrd="0" presId="urn:microsoft.com/office/officeart/2018/2/layout/IconLabelList"/>
    <dgm:cxn modelId="{356466AA-FCA9-496B-BB96-E87592061732}" srcId="{38B565C0-5BE6-480B-9202-A77C29B125E2}" destId="{3E4ED168-E984-42B8-B3D3-AF9A65174EB4}" srcOrd="1" destOrd="0" parTransId="{20A9B9B4-7CA2-4935-82F4-6E73C1ECB679}" sibTransId="{257D5CD9-CBF2-4B2D-B812-284C4C2811B7}"/>
    <dgm:cxn modelId="{3BFD93AA-BDEA-4298-AF6A-CF453420EC67}" srcId="{38B565C0-5BE6-480B-9202-A77C29B125E2}" destId="{159D0C78-D411-44B4-AB3C-06A3B50CBBEB}" srcOrd="0" destOrd="0" parTransId="{89E9A354-3D98-4EEA-BC6A-5E2266BA1FC5}" sibTransId="{46AC3B63-9860-4014-9147-5F29B3253A77}"/>
    <dgm:cxn modelId="{DB3ADFB6-7C60-40C0-9610-F2AE2F86BB24}" srcId="{38B565C0-5BE6-480B-9202-A77C29B125E2}" destId="{E85C2B26-56BB-4AEA-A790-02C42D575D48}" srcOrd="4" destOrd="0" parTransId="{2C6AB235-1184-475C-ABBC-56D6811E3FA8}" sibTransId="{AC5BC68C-F987-4C5D-8479-0CF279B08DCA}"/>
    <dgm:cxn modelId="{4DB931DB-4E76-43D5-BEC9-536AB7E050C0}" srcId="{38B565C0-5BE6-480B-9202-A77C29B125E2}" destId="{B0C89BBA-9F49-4024-AEF6-F6C399A79AF3}" srcOrd="2" destOrd="0" parTransId="{ED3A60E4-FE7E-4B26-B974-EE6866690E8D}" sibTransId="{F4010E2F-7630-4DA5-AE4E-193610D3ECAD}"/>
    <dgm:cxn modelId="{1B3EEF53-4FA2-4E7C-AA75-3B6EFBCEEC85}" type="presParOf" srcId="{2A36671F-D97A-4B8A-9CB9-056D9C6596A8}" destId="{9E70096C-05FF-4574-ABC2-992BB291339F}" srcOrd="0" destOrd="0" presId="urn:microsoft.com/office/officeart/2018/2/layout/IconLabelList"/>
    <dgm:cxn modelId="{D50E3BAA-219E-4050-9F1B-14444BDF4B2E}" type="presParOf" srcId="{9E70096C-05FF-4574-ABC2-992BB291339F}" destId="{1367D71A-D946-45CF-98EE-91EF2C76B1BA}" srcOrd="0" destOrd="0" presId="urn:microsoft.com/office/officeart/2018/2/layout/IconLabelList"/>
    <dgm:cxn modelId="{82123E5B-E5B0-4D80-BEDA-5DAFBEFDFA2B}" type="presParOf" srcId="{9E70096C-05FF-4574-ABC2-992BB291339F}" destId="{B3765A46-43DD-4A1E-99C4-CEDEEDBCD404}" srcOrd="1" destOrd="0" presId="urn:microsoft.com/office/officeart/2018/2/layout/IconLabelList"/>
    <dgm:cxn modelId="{625A5F61-1611-4E68-8231-780F1E9ED4F1}" type="presParOf" srcId="{9E70096C-05FF-4574-ABC2-992BB291339F}" destId="{50123C8A-F3CF-4931-9054-D15C20014F07}" srcOrd="2" destOrd="0" presId="urn:microsoft.com/office/officeart/2018/2/layout/IconLabelList"/>
    <dgm:cxn modelId="{4393EF69-145B-4A0B-8F9B-E9301E5B7BBE}" type="presParOf" srcId="{2A36671F-D97A-4B8A-9CB9-056D9C6596A8}" destId="{99F424DA-FC68-43BB-840F-A0C48EE19E40}" srcOrd="1" destOrd="0" presId="urn:microsoft.com/office/officeart/2018/2/layout/IconLabelList"/>
    <dgm:cxn modelId="{73EA6A71-DD9E-4D54-9FD7-425AFE2ABD0C}" type="presParOf" srcId="{2A36671F-D97A-4B8A-9CB9-056D9C6596A8}" destId="{4B20FD04-7167-4DCB-B32D-AF615FB37101}" srcOrd="2" destOrd="0" presId="urn:microsoft.com/office/officeart/2018/2/layout/IconLabelList"/>
    <dgm:cxn modelId="{5F436803-E070-44DA-8246-EF615640D94F}" type="presParOf" srcId="{4B20FD04-7167-4DCB-B32D-AF615FB37101}" destId="{AFDE176C-E1AB-4633-943A-6D0B1AACC851}" srcOrd="0" destOrd="0" presId="urn:microsoft.com/office/officeart/2018/2/layout/IconLabelList"/>
    <dgm:cxn modelId="{C655CE67-4601-46CF-9A62-445F8D32EC44}" type="presParOf" srcId="{4B20FD04-7167-4DCB-B32D-AF615FB37101}" destId="{9D64BAF6-16A4-4A3B-93ED-8E16DE93859C}" srcOrd="1" destOrd="0" presId="urn:microsoft.com/office/officeart/2018/2/layout/IconLabelList"/>
    <dgm:cxn modelId="{A2149E62-6B7E-437B-9E99-E83807B52D5D}" type="presParOf" srcId="{4B20FD04-7167-4DCB-B32D-AF615FB37101}" destId="{D718732B-BBFA-4F5B-A664-7B2A912EBC7D}" srcOrd="2" destOrd="0" presId="urn:microsoft.com/office/officeart/2018/2/layout/IconLabelList"/>
    <dgm:cxn modelId="{E30B6F30-A9B4-4FFA-A0F6-CC0C88F2CBA8}" type="presParOf" srcId="{2A36671F-D97A-4B8A-9CB9-056D9C6596A8}" destId="{678994A0-7C83-43B1-AA12-ECA33E7CD88E}" srcOrd="3" destOrd="0" presId="urn:microsoft.com/office/officeart/2018/2/layout/IconLabelList"/>
    <dgm:cxn modelId="{B5A0570C-9E25-4CF5-A0C6-6AF31DC35AE5}" type="presParOf" srcId="{2A36671F-D97A-4B8A-9CB9-056D9C6596A8}" destId="{6940ECDA-4FB2-4231-8259-ABA596D8D465}" srcOrd="4" destOrd="0" presId="urn:microsoft.com/office/officeart/2018/2/layout/IconLabelList"/>
    <dgm:cxn modelId="{BDB3823C-BE85-4EA4-A828-83C1A3831BF8}" type="presParOf" srcId="{6940ECDA-4FB2-4231-8259-ABA596D8D465}" destId="{D78619B8-C556-46DE-AE6E-13CEE173EED9}" srcOrd="0" destOrd="0" presId="urn:microsoft.com/office/officeart/2018/2/layout/IconLabelList"/>
    <dgm:cxn modelId="{DB71A040-E6A9-4CC9-A1AE-BA58CC70E85A}" type="presParOf" srcId="{6940ECDA-4FB2-4231-8259-ABA596D8D465}" destId="{27681811-64FB-4216-8429-BFCDB38194FF}" srcOrd="1" destOrd="0" presId="urn:microsoft.com/office/officeart/2018/2/layout/IconLabelList"/>
    <dgm:cxn modelId="{667E04E6-AE71-46D9-A022-03E0EF8E674B}" type="presParOf" srcId="{6940ECDA-4FB2-4231-8259-ABA596D8D465}" destId="{848951DD-069D-435A-89BC-6AD0C0B74660}" srcOrd="2" destOrd="0" presId="urn:microsoft.com/office/officeart/2018/2/layout/IconLabelList"/>
    <dgm:cxn modelId="{EF9E6702-4511-4413-9386-5E7EED38120F}" type="presParOf" srcId="{2A36671F-D97A-4B8A-9CB9-056D9C6596A8}" destId="{71DE43FE-B2C3-4D02-B120-CDAF1E30AEE9}" srcOrd="5" destOrd="0" presId="urn:microsoft.com/office/officeart/2018/2/layout/IconLabelList"/>
    <dgm:cxn modelId="{4B68AEAD-CA27-4E19-8287-3E9944E17FC9}" type="presParOf" srcId="{2A36671F-D97A-4B8A-9CB9-056D9C6596A8}" destId="{A6D8215C-301C-4E41-A1D4-54EB23B82636}" srcOrd="6" destOrd="0" presId="urn:microsoft.com/office/officeart/2018/2/layout/IconLabelList"/>
    <dgm:cxn modelId="{4720FB3B-8A6A-4CE8-8C31-8C0CB9920C64}" type="presParOf" srcId="{A6D8215C-301C-4E41-A1D4-54EB23B82636}" destId="{B7C38189-2866-4D47-B46B-1D43C8A6E2A7}" srcOrd="0" destOrd="0" presId="urn:microsoft.com/office/officeart/2018/2/layout/IconLabelList"/>
    <dgm:cxn modelId="{A3CBD228-FA30-4595-9A01-A67ABC8F044D}" type="presParOf" srcId="{A6D8215C-301C-4E41-A1D4-54EB23B82636}" destId="{D89F64CC-351B-494E-914E-032F43910AC4}" srcOrd="1" destOrd="0" presId="urn:microsoft.com/office/officeart/2018/2/layout/IconLabelList"/>
    <dgm:cxn modelId="{4391C776-AFAB-4622-9A64-B0DA18BFB69B}" type="presParOf" srcId="{A6D8215C-301C-4E41-A1D4-54EB23B82636}" destId="{D810F377-F90C-44DA-BC67-2D3A1400D3E6}" srcOrd="2" destOrd="0" presId="urn:microsoft.com/office/officeart/2018/2/layout/IconLabelList"/>
    <dgm:cxn modelId="{DD010814-18D7-4424-87A1-F155A2036C13}" type="presParOf" srcId="{2A36671F-D97A-4B8A-9CB9-056D9C6596A8}" destId="{CF462AED-A315-4766-A6EF-9A0B0E9A00F9}" srcOrd="7" destOrd="0" presId="urn:microsoft.com/office/officeart/2018/2/layout/IconLabelList"/>
    <dgm:cxn modelId="{2667A16B-32B8-46ED-B6AB-CA7B76109E70}" type="presParOf" srcId="{2A36671F-D97A-4B8A-9CB9-056D9C6596A8}" destId="{17AE86C3-5FD5-41E8-9437-46A8F9525737}" srcOrd="8" destOrd="0" presId="urn:microsoft.com/office/officeart/2018/2/layout/IconLabelList"/>
    <dgm:cxn modelId="{AFD8D86A-CF49-42A9-944B-609A9B6CA813}" type="presParOf" srcId="{17AE86C3-5FD5-41E8-9437-46A8F9525737}" destId="{157162A4-04F4-4969-82DE-46CC09607039}" srcOrd="0" destOrd="0" presId="urn:microsoft.com/office/officeart/2018/2/layout/IconLabelList"/>
    <dgm:cxn modelId="{DCDD37BD-0AEB-4043-9299-C24EAC7212E9}" type="presParOf" srcId="{17AE86C3-5FD5-41E8-9437-46A8F9525737}" destId="{7C84C4ED-86DD-49C4-9644-0FF905724611}" srcOrd="1" destOrd="0" presId="urn:microsoft.com/office/officeart/2018/2/layout/IconLabelList"/>
    <dgm:cxn modelId="{040D94EC-15B6-4A2C-9251-21D2B4082CA0}" type="presParOf" srcId="{17AE86C3-5FD5-41E8-9437-46A8F9525737}" destId="{62083663-7FFE-4BF3-BAAA-770498F452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5A257-9270-46CF-9F5F-9B849E6C77A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CO"/>
        </a:p>
      </dgm:t>
    </dgm:pt>
    <dgm:pt modelId="{0BE0862C-FA15-407E-9852-12F12B0E4D31}">
      <dgm:prSet/>
      <dgm:spPr/>
      <dgm:t>
        <a:bodyPr/>
        <a:lstStyle/>
        <a:p>
          <a:r>
            <a:rPr lang="es-CO" b="0" i="0"/>
            <a:t>Falta de mejoría después de los medicamentos antiasmáticos</a:t>
          </a:r>
          <a:endParaRPr lang="es-CO"/>
        </a:p>
      </dgm:t>
    </dgm:pt>
    <dgm:pt modelId="{C72336ED-4C91-44FA-B04A-FBFFFD9E24A1}" type="parTrans" cxnId="{84013F9E-011B-430B-A2F1-22CB48E50995}">
      <dgm:prSet/>
      <dgm:spPr/>
      <dgm:t>
        <a:bodyPr/>
        <a:lstStyle/>
        <a:p>
          <a:endParaRPr lang="es-CO"/>
        </a:p>
      </dgm:t>
    </dgm:pt>
    <dgm:pt modelId="{73923887-6E4A-432D-BF63-E938103734AF}" type="sibTrans" cxnId="{84013F9E-011B-430B-A2F1-22CB48E50995}">
      <dgm:prSet/>
      <dgm:spPr/>
      <dgm:t>
        <a:bodyPr/>
        <a:lstStyle/>
        <a:p>
          <a:endParaRPr lang="es-CO"/>
        </a:p>
      </dgm:t>
    </dgm:pt>
    <dgm:pt modelId="{9863240A-432C-4ADB-B938-ADA446170FB3}">
      <dgm:prSet/>
      <dgm:spPr/>
      <dgm:t>
        <a:bodyPr/>
        <a:lstStyle/>
        <a:p>
          <a:r>
            <a:rPr lang="es-CO" b="0" i="0"/>
            <a:t>Inicio de los síntomas después de los 50 años </a:t>
          </a:r>
          <a:endParaRPr lang="es-CO"/>
        </a:p>
      </dgm:t>
    </dgm:pt>
    <dgm:pt modelId="{87E5B1E6-9F12-424B-B75A-431B9835C4D9}" type="parTrans" cxnId="{8973A112-416B-4755-BE0A-C0E8EF323567}">
      <dgm:prSet/>
      <dgm:spPr/>
      <dgm:t>
        <a:bodyPr/>
        <a:lstStyle/>
        <a:p>
          <a:endParaRPr lang="es-CO"/>
        </a:p>
      </dgm:t>
    </dgm:pt>
    <dgm:pt modelId="{3450CB87-8757-4A17-8AA6-0EF1684E1744}" type="sibTrans" cxnId="{8973A112-416B-4755-BE0A-C0E8EF323567}">
      <dgm:prSet/>
      <dgm:spPr/>
      <dgm:t>
        <a:bodyPr/>
        <a:lstStyle/>
        <a:p>
          <a:endParaRPr lang="es-CO"/>
        </a:p>
      </dgm:t>
    </dgm:pt>
    <dgm:pt modelId="{8D2A51C7-659D-4444-9614-E3F4E8816874}">
      <dgm:prSet/>
      <dgm:spPr/>
      <dgm:t>
        <a:bodyPr/>
        <a:lstStyle/>
        <a:p>
          <a:r>
            <a:rPr lang="es-CO"/>
            <a:t>S</a:t>
          </a:r>
          <a:r>
            <a:rPr lang="es-CO" b="0" i="0"/>
            <a:t>íntomas concomitantes como dolor torácico, aturdimiento, síncope o palpitaciones sugieren un diagnóstico alternativo </a:t>
          </a:r>
          <a:endParaRPr lang="es-CO"/>
        </a:p>
      </dgm:t>
    </dgm:pt>
    <dgm:pt modelId="{DE7D39AF-9E4F-4B34-A654-5B31FFF6DEA9}" type="parTrans" cxnId="{D695050D-D5EB-4205-AFF3-9F2C45CB2B0B}">
      <dgm:prSet/>
      <dgm:spPr/>
      <dgm:t>
        <a:bodyPr/>
        <a:lstStyle/>
        <a:p>
          <a:endParaRPr lang="es-CO"/>
        </a:p>
      </dgm:t>
    </dgm:pt>
    <dgm:pt modelId="{598B51FB-CFD1-42CE-81D0-C687CDA3D292}" type="sibTrans" cxnId="{D695050D-D5EB-4205-AFF3-9F2C45CB2B0B}">
      <dgm:prSet/>
      <dgm:spPr/>
      <dgm:t>
        <a:bodyPr/>
        <a:lstStyle/>
        <a:p>
          <a:endParaRPr lang="es-CO"/>
        </a:p>
      </dgm:t>
    </dgm:pt>
    <dgm:pt modelId="{29E5C49B-B11A-4428-8B01-956F581EADDA}">
      <dgm:prSet/>
      <dgm:spPr/>
      <dgm:t>
        <a:bodyPr/>
        <a:lstStyle/>
        <a:p>
          <a:r>
            <a:rPr lang="es-CO" b="0" i="0"/>
            <a:t>Antecedentes de tabaquismo</a:t>
          </a:r>
          <a:endParaRPr lang="es-CO"/>
        </a:p>
      </dgm:t>
    </dgm:pt>
    <dgm:pt modelId="{7CC7395D-243D-4645-A938-C14C54AE7F81}" type="parTrans" cxnId="{AAF48D27-07F8-4294-9216-4E66FD9025B2}">
      <dgm:prSet/>
      <dgm:spPr/>
      <dgm:t>
        <a:bodyPr/>
        <a:lstStyle/>
        <a:p>
          <a:endParaRPr lang="es-CO"/>
        </a:p>
      </dgm:t>
    </dgm:pt>
    <dgm:pt modelId="{A2824365-B196-41FB-BD52-188597535FAC}" type="sibTrans" cxnId="{AAF48D27-07F8-4294-9216-4E66FD9025B2}">
      <dgm:prSet/>
      <dgm:spPr/>
      <dgm:t>
        <a:bodyPr/>
        <a:lstStyle/>
        <a:p>
          <a:endParaRPr lang="es-CO"/>
        </a:p>
      </dgm:t>
    </dgm:pt>
    <dgm:pt modelId="{F7116804-8D28-46C7-BC00-94C414F451BE}" type="pres">
      <dgm:prSet presAssocID="{4245A257-9270-46CF-9F5F-9B849E6C77A4}" presName="linear" presStyleCnt="0">
        <dgm:presLayoutVars>
          <dgm:animLvl val="lvl"/>
          <dgm:resizeHandles val="exact"/>
        </dgm:presLayoutVars>
      </dgm:prSet>
      <dgm:spPr/>
    </dgm:pt>
    <dgm:pt modelId="{10FD3C9E-0E73-4B10-8B90-0142E5EE4A27}" type="pres">
      <dgm:prSet presAssocID="{0BE0862C-FA15-407E-9852-12F12B0E4D31}" presName="parentText" presStyleLbl="node1" presStyleIdx="0" presStyleCnt="4">
        <dgm:presLayoutVars>
          <dgm:chMax val="0"/>
          <dgm:bulletEnabled val="1"/>
        </dgm:presLayoutVars>
      </dgm:prSet>
      <dgm:spPr/>
    </dgm:pt>
    <dgm:pt modelId="{9433F319-E0B1-49FB-A5C8-A0B666219F55}" type="pres">
      <dgm:prSet presAssocID="{73923887-6E4A-432D-BF63-E938103734AF}" presName="spacer" presStyleCnt="0"/>
      <dgm:spPr/>
    </dgm:pt>
    <dgm:pt modelId="{D71B87A8-BB28-49E9-90D2-A5A607B7FFA0}" type="pres">
      <dgm:prSet presAssocID="{9863240A-432C-4ADB-B938-ADA446170FB3}" presName="parentText" presStyleLbl="node1" presStyleIdx="1" presStyleCnt="4">
        <dgm:presLayoutVars>
          <dgm:chMax val="0"/>
          <dgm:bulletEnabled val="1"/>
        </dgm:presLayoutVars>
      </dgm:prSet>
      <dgm:spPr/>
    </dgm:pt>
    <dgm:pt modelId="{B76DBC55-17B4-465D-A7E9-B9F14CC79475}" type="pres">
      <dgm:prSet presAssocID="{3450CB87-8757-4A17-8AA6-0EF1684E1744}" presName="spacer" presStyleCnt="0"/>
      <dgm:spPr/>
    </dgm:pt>
    <dgm:pt modelId="{D3E6B2FA-22E0-43CE-A170-D002B1C8DE45}" type="pres">
      <dgm:prSet presAssocID="{8D2A51C7-659D-4444-9614-E3F4E8816874}" presName="parentText" presStyleLbl="node1" presStyleIdx="2" presStyleCnt="4">
        <dgm:presLayoutVars>
          <dgm:chMax val="0"/>
          <dgm:bulletEnabled val="1"/>
        </dgm:presLayoutVars>
      </dgm:prSet>
      <dgm:spPr/>
    </dgm:pt>
    <dgm:pt modelId="{5133AED6-9F35-449C-A29D-320AD54B56DC}" type="pres">
      <dgm:prSet presAssocID="{598B51FB-CFD1-42CE-81D0-C687CDA3D292}" presName="spacer" presStyleCnt="0"/>
      <dgm:spPr/>
    </dgm:pt>
    <dgm:pt modelId="{EA203702-5CF3-4BA5-BA14-FEAA53E738FD}" type="pres">
      <dgm:prSet presAssocID="{29E5C49B-B11A-4428-8B01-956F581EADDA}" presName="parentText" presStyleLbl="node1" presStyleIdx="3" presStyleCnt="4">
        <dgm:presLayoutVars>
          <dgm:chMax val="0"/>
          <dgm:bulletEnabled val="1"/>
        </dgm:presLayoutVars>
      </dgm:prSet>
      <dgm:spPr/>
    </dgm:pt>
  </dgm:ptLst>
  <dgm:cxnLst>
    <dgm:cxn modelId="{D695050D-D5EB-4205-AFF3-9F2C45CB2B0B}" srcId="{4245A257-9270-46CF-9F5F-9B849E6C77A4}" destId="{8D2A51C7-659D-4444-9614-E3F4E8816874}" srcOrd="2" destOrd="0" parTransId="{DE7D39AF-9E4F-4B34-A654-5B31FFF6DEA9}" sibTransId="{598B51FB-CFD1-42CE-81D0-C687CDA3D292}"/>
    <dgm:cxn modelId="{8973A112-416B-4755-BE0A-C0E8EF323567}" srcId="{4245A257-9270-46CF-9F5F-9B849E6C77A4}" destId="{9863240A-432C-4ADB-B938-ADA446170FB3}" srcOrd="1" destOrd="0" parTransId="{87E5B1E6-9F12-424B-B75A-431B9835C4D9}" sibTransId="{3450CB87-8757-4A17-8AA6-0EF1684E1744}"/>
    <dgm:cxn modelId="{AAF48D27-07F8-4294-9216-4E66FD9025B2}" srcId="{4245A257-9270-46CF-9F5F-9B849E6C77A4}" destId="{29E5C49B-B11A-4428-8B01-956F581EADDA}" srcOrd="3" destOrd="0" parTransId="{7CC7395D-243D-4645-A938-C14C54AE7F81}" sibTransId="{A2824365-B196-41FB-BD52-188597535FAC}"/>
    <dgm:cxn modelId="{5EE2F569-A4FC-4EC2-9D60-D2FC03CFFAB4}" type="presOf" srcId="{9863240A-432C-4ADB-B938-ADA446170FB3}" destId="{D71B87A8-BB28-49E9-90D2-A5A607B7FFA0}" srcOrd="0" destOrd="0" presId="urn:microsoft.com/office/officeart/2005/8/layout/vList2"/>
    <dgm:cxn modelId="{AA42238B-80D2-4363-9F7C-E4722AFB3A90}" type="presOf" srcId="{0BE0862C-FA15-407E-9852-12F12B0E4D31}" destId="{10FD3C9E-0E73-4B10-8B90-0142E5EE4A27}" srcOrd="0" destOrd="0" presId="urn:microsoft.com/office/officeart/2005/8/layout/vList2"/>
    <dgm:cxn modelId="{84013F9E-011B-430B-A2F1-22CB48E50995}" srcId="{4245A257-9270-46CF-9F5F-9B849E6C77A4}" destId="{0BE0862C-FA15-407E-9852-12F12B0E4D31}" srcOrd="0" destOrd="0" parTransId="{C72336ED-4C91-44FA-B04A-FBFFFD9E24A1}" sibTransId="{73923887-6E4A-432D-BF63-E938103734AF}"/>
    <dgm:cxn modelId="{897419A2-7691-41F9-832E-E711C929A6E1}" type="presOf" srcId="{4245A257-9270-46CF-9F5F-9B849E6C77A4}" destId="{F7116804-8D28-46C7-BC00-94C414F451BE}" srcOrd="0" destOrd="0" presId="urn:microsoft.com/office/officeart/2005/8/layout/vList2"/>
    <dgm:cxn modelId="{7F2EDEA2-0DCE-46D0-97DC-D66929E2328F}" type="presOf" srcId="{8D2A51C7-659D-4444-9614-E3F4E8816874}" destId="{D3E6B2FA-22E0-43CE-A170-D002B1C8DE45}" srcOrd="0" destOrd="0" presId="urn:microsoft.com/office/officeart/2005/8/layout/vList2"/>
    <dgm:cxn modelId="{66857AE2-6B2F-4C62-ACD8-F1862DB0525D}" type="presOf" srcId="{29E5C49B-B11A-4428-8B01-956F581EADDA}" destId="{EA203702-5CF3-4BA5-BA14-FEAA53E738FD}" srcOrd="0" destOrd="0" presId="urn:microsoft.com/office/officeart/2005/8/layout/vList2"/>
    <dgm:cxn modelId="{93DE7758-9CFC-41B3-B7C8-CD164839D684}" type="presParOf" srcId="{F7116804-8D28-46C7-BC00-94C414F451BE}" destId="{10FD3C9E-0E73-4B10-8B90-0142E5EE4A27}" srcOrd="0" destOrd="0" presId="urn:microsoft.com/office/officeart/2005/8/layout/vList2"/>
    <dgm:cxn modelId="{E13961EF-F885-46B6-91E8-EC883BE0200B}" type="presParOf" srcId="{F7116804-8D28-46C7-BC00-94C414F451BE}" destId="{9433F319-E0B1-49FB-A5C8-A0B666219F55}" srcOrd="1" destOrd="0" presId="urn:microsoft.com/office/officeart/2005/8/layout/vList2"/>
    <dgm:cxn modelId="{4D31B65A-919A-4E76-BBB9-F2C1513BDAA3}" type="presParOf" srcId="{F7116804-8D28-46C7-BC00-94C414F451BE}" destId="{D71B87A8-BB28-49E9-90D2-A5A607B7FFA0}" srcOrd="2" destOrd="0" presId="urn:microsoft.com/office/officeart/2005/8/layout/vList2"/>
    <dgm:cxn modelId="{DA608F86-E7C2-42A6-8CFE-2ADDDE6A68FF}" type="presParOf" srcId="{F7116804-8D28-46C7-BC00-94C414F451BE}" destId="{B76DBC55-17B4-465D-A7E9-B9F14CC79475}" srcOrd="3" destOrd="0" presId="urn:microsoft.com/office/officeart/2005/8/layout/vList2"/>
    <dgm:cxn modelId="{96229E6E-AC08-4217-A76B-308532EB8776}" type="presParOf" srcId="{F7116804-8D28-46C7-BC00-94C414F451BE}" destId="{D3E6B2FA-22E0-43CE-A170-D002B1C8DE45}" srcOrd="4" destOrd="0" presId="urn:microsoft.com/office/officeart/2005/8/layout/vList2"/>
    <dgm:cxn modelId="{B720AA90-6338-4594-A5BC-3DA87D3855FC}" type="presParOf" srcId="{F7116804-8D28-46C7-BC00-94C414F451BE}" destId="{5133AED6-9F35-449C-A29D-320AD54B56DC}" srcOrd="5" destOrd="0" presId="urn:microsoft.com/office/officeart/2005/8/layout/vList2"/>
    <dgm:cxn modelId="{3B949E32-8078-4A84-9F82-C9AEEFF886D3}" type="presParOf" srcId="{F7116804-8D28-46C7-BC00-94C414F451BE}" destId="{EA203702-5CF3-4BA5-BA14-FEAA53E738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5E52C5-0731-4B89-B2FB-E5D1D089678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O"/>
        </a:p>
      </dgm:t>
    </dgm:pt>
    <dgm:pt modelId="{EB74EEB4-0E6C-453B-B1A9-37C79EC5E9BF}">
      <dgm:prSet/>
      <dgm:spPr/>
      <dgm:t>
        <a:bodyPr/>
        <a:lstStyle/>
        <a:p>
          <a:r>
            <a:rPr lang="es-CO" dirty="0"/>
            <a:t>S</a:t>
          </a:r>
          <a:r>
            <a:rPr lang="es-CO" b="0" i="0" dirty="0"/>
            <a:t>ibilancias musicales generalizadas durante la espiración, aunque también pueden ocurrir durante la inspiración. </a:t>
          </a:r>
          <a:endParaRPr lang="es-CO" dirty="0"/>
        </a:p>
      </dgm:t>
    </dgm:pt>
    <dgm:pt modelId="{451499D7-03FA-4CC5-A712-D71AA6E6CEB6}" type="parTrans" cxnId="{7B520814-A372-4E5C-BCCB-966F4AB2D6A3}">
      <dgm:prSet/>
      <dgm:spPr/>
      <dgm:t>
        <a:bodyPr/>
        <a:lstStyle/>
        <a:p>
          <a:endParaRPr lang="es-CO"/>
        </a:p>
      </dgm:t>
    </dgm:pt>
    <dgm:pt modelId="{ADDD169A-7843-432D-890E-383A42438FD2}" type="sibTrans" cxnId="{7B520814-A372-4E5C-BCCB-966F4AB2D6A3}">
      <dgm:prSet/>
      <dgm:spPr/>
      <dgm:t>
        <a:bodyPr/>
        <a:lstStyle/>
        <a:p>
          <a:endParaRPr lang="es-CO"/>
        </a:p>
      </dgm:t>
    </dgm:pt>
    <dgm:pt modelId="{1BAE5461-952E-41A7-A412-094396B80286}">
      <dgm:prSet/>
      <dgm:spPr/>
      <dgm:t>
        <a:bodyPr/>
        <a:lstStyle/>
        <a:p>
          <a:r>
            <a:rPr lang="es-CO" b="0" i="0" dirty="0"/>
            <a:t>Sonidos de múltiples tonos que comienzan y terminan en varios puntos del ciclo respiratorio. </a:t>
          </a:r>
          <a:endParaRPr lang="es-CO" dirty="0"/>
        </a:p>
      </dgm:t>
    </dgm:pt>
    <dgm:pt modelId="{93655D1A-9B8B-45F2-B8BE-CA55ED78F4EB}" type="parTrans" cxnId="{A0DAE293-653D-49EB-BFD5-BD75A8204FA8}">
      <dgm:prSet/>
      <dgm:spPr/>
      <dgm:t>
        <a:bodyPr/>
        <a:lstStyle/>
        <a:p>
          <a:endParaRPr lang="es-CO"/>
        </a:p>
      </dgm:t>
    </dgm:pt>
    <dgm:pt modelId="{8CAC27A7-0560-42A2-AD9A-B35591DEA7A8}" type="sibTrans" cxnId="{A0DAE293-653D-49EB-BFD5-BD75A8204FA8}">
      <dgm:prSet/>
      <dgm:spPr/>
      <dgm:t>
        <a:bodyPr/>
        <a:lstStyle/>
        <a:p>
          <a:endParaRPr lang="es-CO"/>
        </a:p>
      </dgm:t>
    </dgm:pt>
    <dgm:pt modelId="{D5199A4A-150F-433A-9028-E7214FDD236C}">
      <dgm:prSet/>
      <dgm:spPr/>
      <dgm:t>
        <a:bodyPr/>
        <a:lstStyle/>
        <a:p>
          <a:r>
            <a:rPr lang="es-CO" dirty="0"/>
            <a:t>O</a:t>
          </a:r>
          <a:r>
            <a:rPr lang="es-CO" b="0" i="0" dirty="0"/>
            <a:t>bstrucción </a:t>
          </a:r>
          <a:r>
            <a:rPr lang="es-CO" i="0" dirty="0"/>
            <a:t>grave</a:t>
          </a:r>
          <a:r>
            <a:rPr lang="es-CO" b="0" i="0" dirty="0"/>
            <a:t> del flujo de aire: taquipnea, taquicardia, espiración prolongada, uso de músculos accesorios, pulso paradójico.</a:t>
          </a:r>
          <a:endParaRPr lang="es-CO" dirty="0"/>
        </a:p>
      </dgm:t>
    </dgm:pt>
    <dgm:pt modelId="{A1991991-59CC-4172-9E9E-8D65CA729907}" type="parTrans" cxnId="{23E78036-FEDD-4D21-ABA1-503023A44B2D}">
      <dgm:prSet/>
      <dgm:spPr/>
      <dgm:t>
        <a:bodyPr/>
        <a:lstStyle/>
        <a:p>
          <a:endParaRPr lang="es-CO"/>
        </a:p>
      </dgm:t>
    </dgm:pt>
    <dgm:pt modelId="{FE6E1522-C4CA-43CD-B6B4-62E2134F7133}" type="sibTrans" cxnId="{23E78036-FEDD-4D21-ABA1-503023A44B2D}">
      <dgm:prSet/>
      <dgm:spPr/>
      <dgm:t>
        <a:bodyPr/>
        <a:lstStyle/>
        <a:p>
          <a:endParaRPr lang="es-CO"/>
        </a:p>
      </dgm:t>
    </dgm:pt>
    <dgm:pt modelId="{A38FCB9C-4C16-47B3-86C7-5B5C94DD9FA8}" type="pres">
      <dgm:prSet presAssocID="{B25E52C5-0731-4B89-B2FB-E5D1D089678E}" presName="diagram" presStyleCnt="0">
        <dgm:presLayoutVars>
          <dgm:chPref val="1"/>
          <dgm:dir/>
          <dgm:animOne val="branch"/>
          <dgm:animLvl val="lvl"/>
          <dgm:resizeHandles/>
        </dgm:presLayoutVars>
      </dgm:prSet>
      <dgm:spPr/>
    </dgm:pt>
    <dgm:pt modelId="{8D2F8F9B-26C1-4697-99E7-48738EE81CC7}" type="pres">
      <dgm:prSet presAssocID="{EB74EEB4-0E6C-453B-B1A9-37C79EC5E9BF}" presName="root" presStyleCnt="0"/>
      <dgm:spPr/>
    </dgm:pt>
    <dgm:pt modelId="{8CAB18EC-86FA-4969-80CF-4BEFD8E3FCA9}" type="pres">
      <dgm:prSet presAssocID="{EB74EEB4-0E6C-453B-B1A9-37C79EC5E9BF}" presName="rootComposite" presStyleCnt="0"/>
      <dgm:spPr/>
    </dgm:pt>
    <dgm:pt modelId="{495392B6-996C-4E21-8BE8-C3A8722DBEFC}" type="pres">
      <dgm:prSet presAssocID="{EB74EEB4-0E6C-453B-B1A9-37C79EC5E9BF}" presName="rootText" presStyleLbl="node1" presStyleIdx="0" presStyleCnt="3"/>
      <dgm:spPr/>
    </dgm:pt>
    <dgm:pt modelId="{5DF2F382-1096-4859-BFE5-8D63507EE413}" type="pres">
      <dgm:prSet presAssocID="{EB74EEB4-0E6C-453B-B1A9-37C79EC5E9BF}" presName="rootConnector" presStyleLbl="node1" presStyleIdx="0" presStyleCnt="3"/>
      <dgm:spPr/>
    </dgm:pt>
    <dgm:pt modelId="{5F0FA9AF-78E9-4221-80E4-E9D3362F6CAC}" type="pres">
      <dgm:prSet presAssocID="{EB74EEB4-0E6C-453B-B1A9-37C79EC5E9BF}" presName="childShape" presStyleCnt="0"/>
      <dgm:spPr/>
    </dgm:pt>
    <dgm:pt modelId="{232FDEE3-00B2-4F02-8BCF-1C90EAEC1E90}" type="pres">
      <dgm:prSet presAssocID="{1BAE5461-952E-41A7-A412-094396B80286}" presName="root" presStyleCnt="0"/>
      <dgm:spPr/>
    </dgm:pt>
    <dgm:pt modelId="{6C77D713-7B8D-4833-AB66-BED71C9EF2E4}" type="pres">
      <dgm:prSet presAssocID="{1BAE5461-952E-41A7-A412-094396B80286}" presName="rootComposite" presStyleCnt="0"/>
      <dgm:spPr/>
    </dgm:pt>
    <dgm:pt modelId="{93C9F0C1-CFA6-4965-9D86-4AAADCD1211C}" type="pres">
      <dgm:prSet presAssocID="{1BAE5461-952E-41A7-A412-094396B80286}" presName="rootText" presStyleLbl="node1" presStyleIdx="1" presStyleCnt="3"/>
      <dgm:spPr/>
    </dgm:pt>
    <dgm:pt modelId="{E2C3A8B1-BAA2-4484-8489-72369F53044F}" type="pres">
      <dgm:prSet presAssocID="{1BAE5461-952E-41A7-A412-094396B80286}" presName="rootConnector" presStyleLbl="node1" presStyleIdx="1" presStyleCnt="3"/>
      <dgm:spPr/>
    </dgm:pt>
    <dgm:pt modelId="{4D57493B-2F5E-4B8E-B0C8-CB329C6D40DD}" type="pres">
      <dgm:prSet presAssocID="{1BAE5461-952E-41A7-A412-094396B80286}" presName="childShape" presStyleCnt="0"/>
      <dgm:spPr/>
    </dgm:pt>
    <dgm:pt modelId="{44DCD085-B39E-420C-B179-E690339EBCEC}" type="pres">
      <dgm:prSet presAssocID="{D5199A4A-150F-433A-9028-E7214FDD236C}" presName="root" presStyleCnt="0"/>
      <dgm:spPr/>
    </dgm:pt>
    <dgm:pt modelId="{A67BFEF5-CA81-47D7-A921-2B2E96D54002}" type="pres">
      <dgm:prSet presAssocID="{D5199A4A-150F-433A-9028-E7214FDD236C}" presName="rootComposite" presStyleCnt="0"/>
      <dgm:spPr/>
    </dgm:pt>
    <dgm:pt modelId="{C2C78B71-208F-481D-A1BA-D3336C14586E}" type="pres">
      <dgm:prSet presAssocID="{D5199A4A-150F-433A-9028-E7214FDD236C}" presName="rootText" presStyleLbl="node1" presStyleIdx="2" presStyleCnt="3"/>
      <dgm:spPr/>
    </dgm:pt>
    <dgm:pt modelId="{F2FDC772-456C-4916-BDA8-4D7EC81FFFB0}" type="pres">
      <dgm:prSet presAssocID="{D5199A4A-150F-433A-9028-E7214FDD236C}" presName="rootConnector" presStyleLbl="node1" presStyleIdx="2" presStyleCnt="3"/>
      <dgm:spPr/>
    </dgm:pt>
    <dgm:pt modelId="{F99A15FA-CE09-4469-A53D-275BE8930F6A}" type="pres">
      <dgm:prSet presAssocID="{D5199A4A-150F-433A-9028-E7214FDD236C}" presName="childShape" presStyleCnt="0"/>
      <dgm:spPr/>
    </dgm:pt>
  </dgm:ptLst>
  <dgm:cxnLst>
    <dgm:cxn modelId="{A4749705-2BA8-4070-88C0-D0AB527C5D7D}" type="presOf" srcId="{B25E52C5-0731-4B89-B2FB-E5D1D089678E}" destId="{A38FCB9C-4C16-47B3-86C7-5B5C94DD9FA8}" srcOrd="0" destOrd="0" presId="urn:microsoft.com/office/officeart/2005/8/layout/hierarchy3"/>
    <dgm:cxn modelId="{0F11680D-C577-4345-AD6F-C7B0B7F51854}" type="presOf" srcId="{1BAE5461-952E-41A7-A412-094396B80286}" destId="{93C9F0C1-CFA6-4965-9D86-4AAADCD1211C}" srcOrd="0" destOrd="0" presId="urn:microsoft.com/office/officeart/2005/8/layout/hierarchy3"/>
    <dgm:cxn modelId="{7B520814-A372-4E5C-BCCB-966F4AB2D6A3}" srcId="{B25E52C5-0731-4B89-B2FB-E5D1D089678E}" destId="{EB74EEB4-0E6C-453B-B1A9-37C79EC5E9BF}" srcOrd="0" destOrd="0" parTransId="{451499D7-03FA-4CC5-A712-D71AA6E6CEB6}" sibTransId="{ADDD169A-7843-432D-890E-383A42438FD2}"/>
    <dgm:cxn modelId="{93D50E34-EA2F-414F-9AD7-B63177365BBF}" type="presOf" srcId="{1BAE5461-952E-41A7-A412-094396B80286}" destId="{E2C3A8B1-BAA2-4484-8489-72369F53044F}" srcOrd="1" destOrd="0" presId="urn:microsoft.com/office/officeart/2005/8/layout/hierarchy3"/>
    <dgm:cxn modelId="{23E78036-FEDD-4D21-ABA1-503023A44B2D}" srcId="{B25E52C5-0731-4B89-B2FB-E5D1D089678E}" destId="{D5199A4A-150F-433A-9028-E7214FDD236C}" srcOrd="2" destOrd="0" parTransId="{A1991991-59CC-4172-9E9E-8D65CA729907}" sibTransId="{FE6E1522-C4CA-43CD-B6B4-62E2134F7133}"/>
    <dgm:cxn modelId="{2F992465-FFD8-44CB-BC23-585439D8B7BB}" type="presOf" srcId="{D5199A4A-150F-433A-9028-E7214FDD236C}" destId="{C2C78B71-208F-481D-A1BA-D3336C14586E}" srcOrd="0" destOrd="0" presId="urn:microsoft.com/office/officeart/2005/8/layout/hierarchy3"/>
    <dgm:cxn modelId="{990DC181-A680-41E5-95DC-943A82119903}" type="presOf" srcId="{EB74EEB4-0E6C-453B-B1A9-37C79EC5E9BF}" destId="{495392B6-996C-4E21-8BE8-C3A8722DBEFC}" srcOrd="0" destOrd="0" presId="urn:microsoft.com/office/officeart/2005/8/layout/hierarchy3"/>
    <dgm:cxn modelId="{0B90EC81-E6F0-47C3-829B-D6A8BF76360D}" type="presOf" srcId="{D5199A4A-150F-433A-9028-E7214FDD236C}" destId="{F2FDC772-456C-4916-BDA8-4D7EC81FFFB0}" srcOrd="1" destOrd="0" presId="urn:microsoft.com/office/officeart/2005/8/layout/hierarchy3"/>
    <dgm:cxn modelId="{A0DAE293-653D-49EB-BFD5-BD75A8204FA8}" srcId="{B25E52C5-0731-4B89-B2FB-E5D1D089678E}" destId="{1BAE5461-952E-41A7-A412-094396B80286}" srcOrd="1" destOrd="0" parTransId="{93655D1A-9B8B-45F2-B8BE-CA55ED78F4EB}" sibTransId="{8CAC27A7-0560-42A2-AD9A-B35591DEA7A8}"/>
    <dgm:cxn modelId="{8546E2C8-5E3F-4154-9657-81B7747A9CB0}" type="presOf" srcId="{EB74EEB4-0E6C-453B-B1A9-37C79EC5E9BF}" destId="{5DF2F382-1096-4859-BFE5-8D63507EE413}" srcOrd="1" destOrd="0" presId="urn:microsoft.com/office/officeart/2005/8/layout/hierarchy3"/>
    <dgm:cxn modelId="{8FB8BEAF-DBA5-4B49-B8AF-26FCE666C070}" type="presParOf" srcId="{A38FCB9C-4C16-47B3-86C7-5B5C94DD9FA8}" destId="{8D2F8F9B-26C1-4697-99E7-48738EE81CC7}" srcOrd="0" destOrd="0" presId="urn:microsoft.com/office/officeart/2005/8/layout/hierarchy3"/>
    <dgm:cxn modelId="{76521DBF-A03A-49CF-A2DF-C235218B2915}" type="presParOf" srcId="{8D2F8F9B-26C1-4697-99E7-48738EE81CC7}" destId="{8CAB18EC-86FA-4969-80CF-4BEFD8E3FCA9}" srcOrd="0" destOrd="0" presId="urn:microsoft.com/office/officeart/2005/8/layout/hierarchy3"/>
    <dgm:cxn modelId="{C8EFFD08-F564-4C14-923A-37C147642A8B}" type="presParOf" srcId="{8CAB18EC-86FA-4969-80CF-4BEFD8E3FCA9}" destId="{495392B6-996C-4E21-8BE8-C3A8722DBEFC}" srcOrd="0" destOrd="0" presId="urn:microsoft.com/office/officeart/2005/8/layout/hierarchy3"/>
    <dgm:cxn modelId="{57152F0B-5EB0-4428-96AB-283103D98064}" type="presParOf" srcId="{8CAB18EC-86FA-4969-80CF-4BEFD8E3FCA9}" destId="{5DF2F382-1096-4859-BFE5-8D63507EE413}" srcOrd="1" destOrd="0" presId="urn:microsoft.com/office/officeart/2005/8/layout/hierarchy3"/>
    <dgm:cxn modelId="{9D85F917-B0D9-45B2-B11D-9CC1FF469D95}" type="presParOf" srcId="{8D2F8F9B-26C1-4697-99E7-48738EE81CC7}" destId="{5F0FA9AF-78E9-4221-80E4-E9D3362F6CAC}" srcOrd="1" destOrd="0" presId="urn:microsoft.com/office/officeart/2005/8/layout/hierarchy3"/>
    <dgm:cxn modelId="{E34BC3FF-C3D0-4AA9-BA28-22995D14D434}" type="presParOf" srcId="{A38FCB9C-4C16-47B3-86C7-5B5C94DD9FA8}" destId="{232FDEE3-00B2-4F02-8BCF-1C90EAEC1E90}" srcOrd="1" destOrd="0" presId="urn:microsoft.com/office/officeart/2005/8/layout/hierarchy3"/>
    <dgm:cxn modelId="{068AD974-21BA-4D5B-A8F2-D9FE30EEDDB4}" type="presParOf" srcId="{232FDEE3-00B2-4F02-8BCF-1C90EAEC1E90}" destId="{6C77D713-7B8D-4833-AB66-BED71C9EF2E4}" srcOrd="0" destOrd="0" presId="urn:microsoft.com/office/officeart/2005/8/layout/hierarchy3"/>
    <dgm:cxn modelId="{AEB3A727-1A36-4DC8-8CD9-FF24A42F631D}" type="presParOf" srcId="{6C77D713-7B8D-4833-AB66-BED71C9EF2E4}" destId="{93C9F0C1-CFA6-4965-9D86-4AAADCD1211C}" srcOrd="0" destOrd="0" presId="urn:microsoft.com/office/officeart/2005/8/layout/hierarchy3"/>
    <dgm:cxn modelId="{EB09C2D4-A9C4-4ABD-9048-DC5F29877C04}" type="presParOf" srcId="{6C77D713-7B8D-4833-AB66-BED71C9EF2E4}" destId="{E2C3A8B1-BAA2-4484-8489-72369F53044F}" srcOrd="1" destOrd="0" presId="urn:microsoft.com/office/officeart/2005/8/layout/hierarchy3"/>
    <dgm:cxn modelId="{E00720BD-5BCA-41F9-B206-14C615A964E2}" type="presParOf" srcId="{232FDEE3-00B2-4F02-8BCF-1C90EAEC1E90}" destId="{4D57493B-2F5E-4B8E-B0C8-CB329C6D40DD}" srcOrd="1" destOrd="0" presId="urn:microsoft.com/office/officeart/2005/8/layout/hierarchy3"/>
    <dgm:cxn modelId="{AFDD0D5C-05AB-4D7F-9E7A-17B1D5767D5D}" type="presParOf" srcId="{A38FCB9C-4C16-47B3-86C7-5B5C94DD9FA8}" destId="{44DCD085-B39E-420C-B179-E690339EBCEC}" srcOrd="2" destOrd="0" presId="urn:microsoft.com/office/officeart/2005/8/layout/hierarchy3"/>
    <dgm:cxn modelId="{DE2418C0-4742-4353-97E8-42416AB32E3F}" type="presParOf" srcId="{44DCD085-B39E-420C-B179-E690339EBCEC}" destId="{A67BFEF5-CA81-47D7-A921-2B2E96D54002}" srcOrd="0" destOrd="0" presId="urn:microsoft.com/office/officeart/2005/8/layout/hierarchy3"/>
    <dgm:cxn modelId="{0A746E92-B131-49FA-A9A7-F9FCAD968C6F}" type="presParOf" srcId="{A67BFEF5-CA81-47D7-A921-2B2E96D54002}" destId="{C2C78B71-208F-481D-A1BA-D3336C14586E}" srcOrd="0" destOrd="0" presId="urn:microsoft.com/office/officeart/2005/8/layout/hierarchy3"/>
    <dgm:cxn modelId="{B7D61023-79A5-4B93-819F-B120569B3C6D}" type="presParOf" srcId="{A67BFEF5-CA81-47D7-A921-2B2E96D54002}" destId="{F2FDC772-456C-4916-BDA8-4D7EC81FFFB0}" srcOrd="1" destOrd="0" presId="urn:microsoft.com/office/officeart/2005/8/layout/hierarchy3"/>
    <dgm:cxn modelId="{19524AE7-E1AB-490F-ABAF-4224676BD5C4}" type="presParOf" srcId="{44DCD085-B39E-420C-B179-E690339EBCEC}" destId="{F99A15FA-CE09-4469-A53D-275BE8930F6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AF7B83-1034-504C-9BA6-7272F3A104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MX"/>
        </a:p>
      </dgm:t>
    </dgm:pt>
    <dgm:pt modelId="{92B49A11-093B-AA4E-B32A-60B470F381B0}">
      <dgm:prSet/>
      <dgm:spPr/>
      <dgm:t>
        <a:bodyPr/>
        <a:lstStyle/>
        <a:p>
          <a:r>
            <a:rPr lang="es-CO" b="0" i="0"/>
            <a:t>El diagnóstico de asma se basa en resultados espirométricos</a:t>
          </a:r>
          <a:endParaRPr lang="es-CO"/>
        </a:p>
      </dgm:t>
    </dgm:pt>
    <dgm:pt modelId="{4A0BA869-2D54-C14A-ACD3-B0D5950CADCC}" type="parTrans" cxnId="{40EBA597-9298-1146-9A84-8AC16F55D446}">
      <dgm:prSet/>
      <dgm:spPr/>
      <dgm:t>
        <a:bodyPr/>
        <a:lstStyle/>
        <a:p>
          <a:endParaRPr lang="es-MX"/>
        </a:p>
      </dgm:t>
    </dgm:pt>
    <dgm:pt modelId="{64C8FCEF-82DD-244A-8752-360AC808F139}" type="sibTrans" cxnId="{40EBA597-9298-1146-9A84-8AC16F55D446}">
      <dgm:prSet/>
      <dgm:spPr/>
      <dgm:t>
        <a:bodyPr/>
        <a:lstStyle/>
        <a:p>
          <a:endParaRPr lang="es-MX"/>
        </a:p>
      </dgm:t>
    </dgm:pt>
    <dgm:pt modelId="{7221A4B8-A331-F14F-BE6C-422089741F5B}">
      <dgm:prSet/>
      <dgm:spPr/>
      <dgm:t>
        <a:bodyPr/>
        <a:lstStyle/>
        <a:p>
          <a:r>
            <a:rPr lang="es-CO" b="0" i="0"/>
            <a:t>Se pueden obtener conocimientos sobre la fisiopatología del asma mediante la evaluación de:</a:t>
          </a:r>
          <a:endParaRPr lang="es-CO"/>
        </a:p>
      </dgm:t>
    </dgm:pt>
    <dgm:pt modelId="{8E4300A1-6090-4B47-BC73-88BDC2C04610}" type="parTrans" cxnId="{56BA28B7-E66E-9C47-91C6-56C0A520F8DC}">
      <dgm:prSet/>
      <dgm:spPr/>
      <dgm:t>
        <a:bodyPr/>
        <a:lstStyle/>
        <a:p>
          <a:endParaRPr lang="es-MX"/>
        </a:p>
      </dgm:t>
    </dgm:pt>
    <dgm:pt modelId="{A3C7D6C0-0239-8A4C-958A-A25ACA9BF2AB}" type="sibTrans" cxnId="{56BA28B7-E66E-9C47-91C6-56C0A520F8DC}">
      <dgm:prSet/>
      <dgm:spPr/>
      <dgm:t>
        <a:bodyPr/>
        <a:lstStyle/>
        <a:p>
          <a:endParaRPr lang="es-MX"/>
        </a:p>
      </dgm:t>
    </dgm:pt>
    <dgm:pt modelId="{36EB6A5D-51B0-6B40-B0BF-EACFBF54EAB6}">
      <dgm:prSet/>
      <dgm:spPr/>
      <dgm:t>
        <a:bodyPr/>
        <a:lstStyle/>
        <a:p>
          <a:r>
            <a:rPr lang="es-CO"/>
            <a:t>V</a:t>
          </a:r>
          <a:r>
            <a:rPr lang="es-CO" b="0" i="0"/>
            <a:t>olúmenes pulmonares </a:t>
          </a:r>
          <a:endParaRPr lang="es-CO"/>
        </a:p>
      </dgm:t>
    </dgm:pt>
    <dgm:pt modelId="{DAD483C6-FC75-D44E-B6A4-1B9F73F640F9}" type="parTrans" cxnId="{CFF6C360-CCCA-6E49-A52A-CE7FD5F7B003}">
      <dgm:prSet/>
      <dgm:spPr/>
      <dgm:t>
        <a:bodyPr/>
        <a:lstStyle/>
        <a:p>
          <a:endParaRPr lang="es-MX"/>
        </a:p>
      </dgm:t>
    </dgm:pt>
    <dgm:pt modelId="{DDFD97BA-A5E5-A346-B0E5-10FF83EEA276}" type="sibTrans" cxnId="{CFF6C360-CCCA-6E49-A52A-CE7FD5F7B003}">
      <dgm:prSet/>
      <dgm:spPr/>
      <dgm:t>
        <a:bodyPr/>
        <a:lstStyle/>
        <a:p>
          <a:endParaRPr lang="es-MX"/>
        </a:p>
      </dgm:t>
    </dgm:pt>
    <dgm:pt modelId="{4F9AFE79-5B8D-2545-BDC8-D085B9C32E31}">
      <dgm:prSet/>
      <dgm:spPr/>
      <dgm:t>
        <a:bodyPr/>
        <a:lstStyle/>
        <a:p>
          <a:r>
            <a:rPr lang="es-CO" b="0" i="0"/>
            <a:t>DLCO.</a:t>
          </a:r>
          <a:endParaRPr lang="es-CO"/>
        </a:p>
      </dgm:t>
    </dgm:pt>
    <dgm:pt modelId="{BB6E35C7-D479-894D-A2E8-61FD023A10C1}" type="parTrans" cxnId="{997E9788-E026-EC44-9008-1383A1A0B26A}">
      <dgm:prSet/>
      <dgm:spPr/>
      <dgm:t>
        <a:bodyPr/>
        <a:lstStyle/>
        <a:p>
          <a:endParaRPr lang="es-MX"/>
        </a:p>
      </dgm:t>
    </dgm:pt>
    <dgm:pt modelId="{2F1FB35D-68F6-EC4B-BA54-855380BDD8E7}" type="sibTrans" cxnId="{997E9788-E026-EC44-9008-1383A1A0B26A}">
      <dgm:prSet/>
      <dgm:spPr/>
      <dgm:t>
        <a:bodyPr/>
        <a:lstStyle/>
        <a:p>
          <a:endParaRPr lang="es-MX"/>
        </a:p>
      </dgm:t>
    </dgm:pt>
    <dgm:pt modelId="{FDC3C234-4306-F14F-8704-81A94BA2B33F}" type="pres">
      <dgm:prSet presAssocID="{70AF7B83-1034-504C-9BA6-7272F3A1040F}" presName="linear" presStyleCnt="0">
        <dgm:presLayoutVars>
          <dgm:animLvl val="lvl"/>
          <dgm:resizeHandles val="exact"/>
        </dgm:presLayoutVars>
      </dgm:prSet>
      <dgm:spPr/>
    </dgm:pt>
    <dgm:pt modelId="{3912D61F-7EDD-7A4D-B90A-4D8BD9A58375}" type="pres">
      <dgm:prSet presAssocID="{92B49A11-093B-AA4E-B32A-60B470F381B0}" presName="parentText" presStyleLbl="node1" presStyleIdx="0" presStyleCnt="2">
        <dgm:presLayoutVars>
          <dgm:chMax val="0"/>
          <dgm:bulletEnabled val="1"/>
        </dgm:presLayoutVars>
      </dgm:prSet>
      <dgm:spPr/>
    </dgm:pt>
    <dgm:pt modelId="{B93515DC-38DC-0048-A901-B1D5C54D68B2}" type="pres">
      <dgm:prSet presAssocID="{64C8FCEF-82DD-244A-8752-360AC808F139}" presName="spacer" presStyleCnt="0"/>
      <dgm:spPr/>
    </dgm:pt>
    <dgm:pt modelId="{00DCEB37-B655-5C4B-9735-701E0AFD7A5F}" type="pres">
      <dgm:prSet presAssocID="{7221A4B8-A331-F14F-BE6C-422089741F5B}" presName="parentText" presStyleLbl="node1" presStyleIdx="1" presStyleCnt="2">
        <dgm:presLayoutVars>
          <dgm:chMax val="0"/>
          <dgm:bulletEnabled val="1"/>
        </dgm:presLayoutVars>
      </dgm:prSet>
      <dgm:spPr/>
    </dgm:pt>
    <dgm:pt modelId="{D7B172E3-9261-8444-AD25-38F34C545D44}" type="pres">
      <dgm:prSet presAssocID="{7221A4B8-A331-F14F-BE6C-422089741F5B}" presName="childText" presStyleLbl="revTx" presStyleIdx="0" presStyleCnt="1">
        <dgm:presLayoutVars>
          <dgm:bulletEnabled val="1"/>
        </dgm:presLayoutVars>
      </dgm:prSet>
      <dgm:spPr/>
    </dgm:pt>
  </dgm:ptLst>
  <dgm:cxnLst>
    <dgm:cxn modelId="{D5BED11A-6A77-EB48-BDC7-DFE7776A3CF0}" type="presOf" srcId="{70AF7B83-1034-504C-9BA6-7272F3A1040F}" destId="{FDC3C234-4306-F14F-8704-81A94BA2B33F}" srcOrd="0" destOrd="0" presId="urn:microsoft.com/office/officeart/2005/8/layout/vList2"/>
    <dgm:cxn modelId="{41E05C1E-E09A-514C-AC32-A3F29F9071C5}" type="presOf" srcId="{92B49A11-093B-AA4E-B32A-60B470F381B0}" destId="{3912D61F-7EDD-7A4D-B90A-4D8BD9A58375}" srcOrd="0" destOrd="0" presId="urn:microsoft.com/office/officeart/2005/8/layout/vList2"/>
    <dgm:cxn modelId="{F98CAD21-D1FF-3846-BD7A-941281410144}" type="presOf" srcId="{7221A4B8-A331-F14F-BE6C-422089741F5B}" destId="{00DCEB37-B655-5C4B-9735-701E0AFD7A5F}" srcOrd="0" destOrd="0" presId="urn:microsoft.com/office/officeart/2005/8/layout/vList2"/>
    <dgm:cxn modelId="{AEC3F630-11A5-0144-AD39-30FE811264BF}" type="presOf" srcId="{36EB6A5D-51B0-6B40-B0BF-EACFBF54EAB6}" destId="{D7B172E3-9261-8444-AD25-38F34C545D44}" srcOrd="0" destOrd="0" presId="urn:microsoft.com/office/officeart/2005/8/layout/vList2"/>
    <dgm:cxn modelId="{CFF6C360-CCCA-6E49-A52A-CE7FD5F7B003}" srcId="{7221A4B8-A331-F14F-BE6C-422089741F5B}" destId="{36EB6A5D-51B0-6B40-B0BF-EACFBF54EAB6}" srcOrd="0" destOrd="0" parTransId="{DAD483C6-FC75-D44E-B6A4-1B9F73F640F9}" sibTransId="{DDFD97BA-A5E5-A346-B0E5-10FF83EEA276}"/>
    <dgm:cxn modelId="{997E9788-E026-EC44-9008-1383A1A0B26A}" srcId="{7221A4B8-A331-F14F-BE6C-422089741F5B}" destId="{4F9AFE79-5B8D-2545-BDC8-D085B9C32E31}" srcOrd="1" destOrd="0" parTransId="{BB6E35C7-D479-894D-A2E8-61FD023A10C1}" sibTransId="{2F1FB35D-68F6-EC4B-BA54-855380BDD8E7}"/>
    <dgm:cxn modelId="{9E9A4A96-39CF-B34A-B58A-AC28D7FA1A86}" type="presOf" srcId="{4F9AFE79-5B8D-2545-BDC8-D085B9C32E31}" destId="{D7B172E3-9261-8444-AD25-38F34C545D44}" srcOrd="0" destOrd="1" presId="urn:microsoft.com/office/officeart/2005/8/layout/vList2"/>
    <dgm:cxn modelId="{40EBA597-9298-1146-9A84-8AC16F55D446}" srcId="{70AF7B83-1034-504C-9BA6-7272F3A1040F}" destId="{92B49A11-093B-AA4E-B32A-60B470F381B0}" srcOrd="0" destOrd="0" parTransId="{4A0BA869-2D54-C14A-ACD3-B0D5950CADCC}" sibTransId="{64C8FCEF-82DD-244A-8752-360AC808F139}"/>
    <dgm:cxn modelId="{56BA28B7-E66E-9C47-91C6-56C0A520F8DC}" srcId="{70AF7B83-1034-504C-9BA6-7272F3A1040F}" destId="{7221A4B8-A331-F14F-BE6C-422089741F5B}" srcOrd="1" destOrd="0" parTransId="{8E4300A1-6090-4B47-BC73-88BDC2C04610}" sibTransId="{A3C7D6C0-0239-8A4C-958A-A25ACA9BF2AB}"/>
    <dgm:cxn modelId="{AD2D7DCE-23FD-3E4E-87F8-DB9B78ECEFF0}" type="presParOf" srcId="{FDC3C234-4306-F14F-8704-81A94BA2B33F}" destId="{3912D61F-7EDD-7A4D-B90A-4D8BD9A58375}" srcOrd="0" destOrd="0" presId="urn:microsoft.com/office/officeart/2005/8/layout/vList2"/>
    <dgm:cxn modelId="{E95EE1E6-16D8-0B47-9D07-8FE957D8A022}" type="presParOf" srcId="{FDC3C234-4306-F14F-8704-81A94BA2B33F}" destId="{B93515DC-38DC-0048-A901-B1D5C54D68B2}" srcOrd="1" destOrd="0" presId="urn:microsoft.com/office/officeart/2005/8/layout/vList2"/>
    <dgm:cxn modelId="{99C1AAFB-44D5-2E42-82F6-E78C4A875365}" type="presParOf" srcId="{FDC3C234-4306-F14F-8704-81A94BA2B33F}" destId="{00DCEB37-B655-5C4B-9735-701E0AFD7A5F}" srcOrd="2" destOrd="0" presId="urn:microsoft.com/office/officeart/2005/8/layout/vList2"/>
    <dgm:cxn modelId="{A65125D3-92D4-0B4C-A642-A6030D3369BC}" type="presParOf" srcId="{FDC3C234-4306-F14F-8704-81A94BA2B33F}" destId="{D7B172E3-9261-8444-AD25-38F34C545D4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297DC7-6274-AA49-86C3-D9F2DA58B42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796718F8-DA0F-2141-A7D0-90FA12230F5D}">
      <dgm:prSet/>
      <dgm:spPr/>
      <dgm:t>
        <a:bodyPr/>
        <a:lstStyle/>
        <a:p>
          <a:r>
            <a:rPr lang="es-CO" b="0" i="0">
              <a:solidFill>
                <a:schemeClr val="bg1"/>
              </a:solidFill>
            </a:rPr>
            <a:t>El asma es una enfermedad común que tiende a aumentar con nuestras costumbres y estilo de vida actual.</a:t>
          </a:r>
          <a:endParaRPr lang="es-CO">
            <a:solidFill>
              <a:schemeClr val="bg1"/>
            </a:solidFill>
          </a:endParaRPr>
        </a:p>
      </dgm:t>
    </dgm:pt>
    <dgm:pt modelId="{842193DA-3C7D-3648-8799-089C848901B6}" type="parTrans" cxnId="{28C30680-106C-5749-ADBA-2ACD779D67B7}">
      <dgm:prSet/>
      <dgm:spPr/>
      <dgm:t>
        <a:bodyPr/>
        <a:lstStyle/>
        <a:p>
          <a:endParaRPr lang="es-MX">
            <a:solidFill>
              <a:schemeClr val="bg1"/>
            </a:solidFill>
          </a:endParaRPr>
        </a:p>
      </dgm:t>
    </dgm:pt>
    <dgm:pt modelId="{3092E105-0292-8748-A2CF-23F1263AAB05}" type="sibTrans" cxnId="{28C30680-106C-5749-ADBA-2ACD779D67B7}">
      <dgm:prSet/>
      <dgm:spPr/>
      <dgm:t>
        <a:bodyPr/>
        <a:lstStyle/>
        <a:p>
          <a:endParaRPr lang="es-MX">
            <a:solidFill>
              <a:schemeClr val="bg1"/>
            </a:solidFill>
          </a:endParaRPr>
        </a:p>
      </dgm:t>
    </dgm:pt>
    <dgm:pt modelId="{B9F858D0-39B5-F44E-8E56-22A064C1B1C0}">
      <dgm:prSet/>
      <dgm:spPr/>
      <dgm:t>
        <a:bodyPr/>
        <a:lstStyle/>
        <a:p>
          <a:r>
            <a:rPr lang="es-CO" b="0" i="0" dirty="0">
              <a:solidFill>
                <a:schemeClr val="bg1"/>
              </a:solidFill>
            </a:rPr>
            <a:t>La constante  exposición a nuevos alérgenos puede desencadenar cuadros de </a:t>
          </a:r>
          <a:r>
            <a:rPr lang="es-CO" b="1" i="0" dirty="0">
              <a:solidFill>
                <a:schemeClr val="bg1"/>
              </a:solidFill>
            </a:rPr>
            <a:t>asma de presentación atípica</a:t>
          </a:r>
          <a:r>
            <a:rPr lang="es-CO" b="0" i="0" dirty="0">
              <a:solidFill>
                <a:schemeClr val="bg1"/>
              </a:solidFill>
            </a:rPr>
            <a:t>,  exigiendo a los médicos un conocimiento amplio del uso e interpretación de las distintas pruebas diagnósticas disponibles.</a:t>
          </a:r>
          <a:endParaRPr lang="es-CO" dirty="0">
            <a:solidFill>
              <a:schemeClr val="bg1"/>
            </a:solidFill>
          </a:endParaRPr>
        </a:p>
      </dgm:t>
    </dgm:pt>
    <dgm:pt modelId="{BF35AFCE-8833-9F4C-9F4B-B946E6729175}" type="parTrans" cxnId="{452EE227-A27A-404F-A199-F18A05E0A172}">
      <dgm:prSet/>
      <dgm:spPr/>
      <dgm:t>
        <a:bodyPr/>
        <a:lstStyle/>
        <a:p>
          <a:endParaRPr lang="es-MX">
            <a:solidFill>
              <a:schemeClr val="bg1"/>
            </a:solidFill>
          </a:endParaRPr>
        </a:p>
      </dgm:t>
    </dgm:pt>
    <dgm:pt modelId="{69B27A99-28A6-C44D-B533-5CDB26E62B57}" type="sibTrans" cxnId="{452EE227-A27A-404F-A199-F18A05E0A172}">
      <dgm:prSet/>
      <dgm:spPr/>
      <dgm:t>
        <a:bodyPr/>
        <a:lstStyle/>
        <a:p>
          <a:endParaRPr lang="es-MX">
            <a:solidFill>
              <a:schemeClr val="bg1"/>
            </a:solidFill>
          </a:endParaRPr>
        </a:p>
      </dgm:t>
    </dgm:pt>
    <dgm:pt modelId="{CA432973-17A1-234C-92A6-FDC092A198CC}">
      <dgm:prSet/>
      <dgm:spPr/>
      <dgm:t>
        <a:bodyPr/>
        <a:lstStyle/>
        <a:p>
          <a:r>
            <a:rPr lang="es-CO" b="0" i="0" dirty="0">
              <a:solidFill>
                <a:schemeClr val="bg1"/>
              </a:solidFill>
            </a:rPr>
            <a:t>Se debe incentivar la realización de un diagnóstico bien construido de asma que incluye clínica, hallazgos al examen físico y una </a:t>
          </a:r>
          <a:r>
            <a:rPr lang="es-CO" b="1" i="0" dirty="0">
              <a:solidFill>
                <a:schemeClr val="bg1"/>
              </a:solidFill>
            </a:rPr>
            <a:t>prueba diagnóstica de función pulmonar.</a:t>
          </a:r>
          <a:endParaRPr lang="es-CO" b="1" dirty="0">
            <a:solidFill>
              <a:schemeClr val="bg1"/>
            </a:solidFill>
          </a:endParaRPr>
        </a:p>
      </dgm:t>
    </dgm:pt>
    <dgm:pt modelId="{91DAF4B8-6F25-3143-BAD0-8E7B4A961D5B}" type="parTrans" cxnId="{3BCB63E8-A63F-BD49-8687-9B3545E29FD3}">
      <dgm:prSet/>
      <dgm:spPr/>
      <dgm:t>
        <a:bodyPr/>
        <a:lstStyle/>
        <a:p>
          <a:endParaRPr lang="es-MX">
            <a:solidFill>
              <a:schemeClr val="bg1"/>
            </a:solidFill>
          </a:endParaRPr>
        </a:p>
      </dgm:t>
    </dgm:pt>
    <dgm:pt modelId="{8078AA94-CE33-2B47-8AB6-6AC55EC9071C}" type="sibTrans" cxnId="{3BCB63E8-A63F-BD49-8687-9B3545E29FD3}">
      <dgm:prSet/>
      <dgm:spPr/>
      <dgm:t>
        <a:bodyPr/>
        <a:lstStyle/>
        <a:p>
          <a:endParaRPr lang="es-MX">
            <a:solidFill>
              <a:schemeClr val="bg1"/>
            </a:solidFill>
          </a:endParaRPr>
        </a:p>
      </dgm:t>
    </dgm:pt>
    <dgm:pt modelId="{1BD9076C-5226-1145-9996-ABF9341AFBA6}" type="pres">
      <dgm:prSet presAssocID="{03297DC7-6274-AA49-86C3-D9F2DA58B422}" presName="Name0" presStyleCnt="0">
        <dgm:presLayoutVars>
          <dgm:dir/>
          <dgm:resizeHandles val="exact"/>
        </dgm:presLayoutVars>
      </dgm:prSet>
      <dgm:spPr/>
    </dgm:pt>
    <dgm:pt modelId="{CE4FE6C3-3260-1E4E-8F49-DD8B03081C42}" type="pres">
      <dgm:prSet presAssocID="{796718F8-DA0F-2141-A7D0-90FA12230F5D}" presName="node" presStyleLbl="node1" presStyleIdx="0" presStyleCnt="3">
        <dgm:presLayoutVars>
          <dgm:bulletEnabled val="1"/>
        </dgm:presLayoutVars>
      </dgm:prSet>
      <dgm:spPr/>
    </dgm:pt>
    <dgm:pt modelId="{748FBD93-D5A3-1543-8095-7EC5155BC6BE}" type="pres">
      <dgm:prSet presAssocID="{3092E105-0292-8748-A2CF-23F1263AAB05}" presName="sibTrans" presStyleLbl="sibTrans2D1" presStyleIdx="0" presStyleCnt="2"/>
      <dgm:spPr/>
    </dgm:pt>
    <dgm:pt modelId="{56B24EDE-BE7C-7B4D-95AD-7239EA0E0E58}" type="pres">
      <dgm:prSet presAssocID="{3092E105-0292-8748-A2CF-23F1263AAB05}" presName="connectorText" presStyleLbl="sibTrans2D1" presStyleIdx="0" presStyleCnt="2"/>
      <dgm:spPr/>
    </dgm:pt>
    <dgm:pt modelId="{5137BD26-9582-B94E-B72F-C063C0CFA882}" type="pres">
      <dgm:prSet presAssocID="{B9F858D0-39B5-F44E-8E56-22A064C1B1C0}" presName="node" presStyleLbl="node1" presStyleIdx="1" presStyleCnt="3">
        <dgm:presLayoutVars>
          <dgm:bulletEnabled val="1"/>
        </dgm:presLayoutVars>
      </dgm:prSet>
      <dgm:spPr/>
    </dgm:pt>
    <dgm:pt modelId="{898AF721-FE73-CB4C-96E5-636796A17910}" type="pres">
      <dgm:prSet presAssocID="{69B27A99-28A6-C44D-B533-5CDB26E62B57}" presName="sibTrans" presStyleLbl="sibTrans2D1" presStyleIdx="1" presStyleCnt="2"/>
      <dgm:spPr/>
    </dgm:pt>
    <dgm:pt modelId="{052004EB-7B71-0947-8FF0-C093C9938967}" type="pres">
      <dgm:prSet presAssocID="{69B27A99-28A6-C44D-B533-5CDB26E62B57}" presName="connectorText" presStyleLbl="sibTrans2D1" presStyleIdx="1" presStyleCnt="2"/>
      <dgm:spPr/>
    </dgm:pt>
    <dgm:pt modelId="{2DD78988-9935-3044-8843-13C6BC0DCDBF}" type="pres">
      <dgm:prSet presAssocID="{CA432973-17A1-234C-92A6-FDC092A198CC}" presName="node" presStyleLbl="node1" presStyleIdx="2" presStyleCnt="3">
        <dgm:presLayoutVars>
          <dgm:bulletEnabled val="1"/>
        </dgm:presLayoutVars>
      </dgm:prSet>
      <dgm:spPr/>
    </dgm:pt>
  </dgm:ptLst>
  <dgm:cxnLst>
    <dgm:cxn modelId="{0983E11C-7950-BE49-81CD-EE6421050920}" type="presOf" srcId="{B9F858D0-39B5-F44E-8E56-22A064C1B1C0}" destId="{5137BD26-9582-B94E-B72F-C063C0CFA882}" srcOrd="0" destOrd="0" presId="urn:microsoft.com/office/officeart/2005/8/layout/process1"/>
    <dgm:cxn modelId="{452EE227-A27A-404F-A199-F18A05E0A172}" srcId="{03297DC7-6274-AA49-86C3-D9F2DA58B422}" destId="{B9F858D0-39B5-F44E-8E56-22A064C1B1C0}" srcOrd="1" destOrd="0" parTransId="{BF35AFCE-8833-9F4C-9F4B-B946E6729175}" sibTransId="{69B27A99-28A6-C44D-B533-5CDB26E62B57}"/>
    <dgm:cxn modelId="{E9CD7644-F5CA-8344-B6D9-47E334E73E65}" type="presOf" srcId="{69B27A99-28A6-C44D-B533-5CDB26E62B57}" destId="{898AF721-FE73-CB4C-96E5-636796A17910}" srcOrd="0" destOrd="0" presId="urn:microsoft.com/office/officeart/2005/8/layout/process1"/>
    <dgm:cxn modelId="{9F5C2F6A-9E8C-2645-BB0A-A76720F7F92A}" type="presOf" srcId="{69B27A99-28A6-C44D-B533-5CDB26E62B57}" destId="{052004EB-7B71-0947-8FF0-C093C9938967}" srcOrd="1" destOrd="0" presId="urn:microsoft.com/office/officeart/2005/8/layout/process1"/>
    <dgm:cxn modelId="{F3401C72-9916-314E-9E13-2FB2D86CBB2E}" type="presOf" srcId="{03297DC7-6274-AA49-86C3-D9F2DA58B422}" destId="{1BD9076C-5226-1145-9996-ABF9341AFBA6}" srcOrd="0" destOrd="0" presId="urn:microsoft.com/office/officeart/2005/8/layout/process1"/>
    <dgm:cxn modelId="{AF2A9475-AEE2-E94F-A902-090F9865A672}" type="presOf" srcId="{CA432973-17A1-234C-92A6-FDC092A198CC}" destId="{2DD78988-9935-3044-8843-13C6BC0DCDBF}" srcOrd="0" destOrd="0" presId="urn:microsoft.com/office/officeart/2005/8/layout/process1"/>
    <dgm:cxn modelId="{28C30680-106C-5749-ADBA-2ACD779D67B7}" srcId="{03297DC7-6274-AA49-86C3-D9F2DA58B422}" destId="{796718F8-DA0F-2141-A7D0-90FA12230F5D}" srcOrd="0" destOrd="0" parTransId="{842193DA-3C7D-3648-8799-089C848901B6}" sibTransId="{3092E105-0292-8748-A2CF-23F1263AAB05}"/>
    <dgm:cxn modelId="{97E648B1-DADE-5748-B090-5B6B4DF099C0}" type="presOf" srcId="{796718F8-DA0F-2141-A7D0-90FA12230F5D}" destId="{CE4FE6C3-3260-1E4E-8F49-DD8B03081C42}" srcOrd="0" destOrd="0" presId="urn:microsoft.com/office/officeart/2005/8/layout/process1"/>
    <dgm:cxn modelId="{AB8286D1-A377-8543-BF6A-E751A436BBEA}" type="presOf" srcId="{3092E105-0292-8748-A2CF-23F1263AAB05}" destId="{56B24EDE-BE7C-7B4D-95AD-7239EA0E0E58}" srcOrd="1" destOrd="0" presId="urn:microsoft.com/office/officeart/2005/8/layout/process1"/>
    <dgm:cxn modelId="{CCBC5BE5-981D-C64F-A9CE-4907CA2C0AC8}" type="presOf" srcId="{3092E105-0292-8748-A2CF-23F1263AAB05}" destId="{748FBD93-D5A3-1543-8095-7EC5155BC6BE}" srcOrd="0" destOrd="0" presId="urn:microsoft.com/office/officeart/2005/8/layout/process1"/>
    <dgm:cxn modelId="{3BCB63E8-A63F-BD49-8687-9B3545E29FD3}" srcId="{03297DC7-6274-AA49-86C3-D9F2DA58B422}" destId="{CA432973-17A1-234C-92A6-FDC092A198CC}" srcOrd="2" destOrd="0" parTransId="{91DAF4B8-6F25-3143-BAD0-8E7B4A961D5B}" sibTransId="{8078AA94-CE33-2B47-8AB6-6AC55EC9071C}"/>
    <dgm:cxn modelId="{CB7A7251-88F8-1D44-8FC8-A4382FB7802F}" type="presParOf" srcId="{1BD9076C-5226-1145-9996-ABF9341AFBA6}" destId="{CE4FE6C3-3260-1E4E-8F49-DD8B03081C42}" srcOrd="0" destOrd="0" presId="urn:microsoft.com/office/officeart/2005/8/layout/process1"/>
    <dgm:cxn modelId="{B269D9DA-496B-D244-BE70-CAFDDB84CD8D}" type="presParOf" srcId="{1BD9076C-5226-1145-9996-ABF9341AFBA6}" destId="{748FBD93-D5A3-1543-8095-7EC5155BC6BE}" srcOrd="1" destOrd="0" presId="urn:microsoft.com/office/officeart/2005/8/layout/process1"/>
    <dgm:cxn modelId="{50161E06-C1AF-1A4E-A749-6B8AEE90012A}" type="presParOf" srcId="{748FBD93-D5A3-1543-8095-7EC5155BC6BE}" destId="{56B24EDE-BE7C-7B4D-95AD-7239EA0E0E58}" srcOrd="0" destOrd="0" presId="urn:microsoft.com/office/officeart/2005/8/layout/process1"/>
    <dgm:cxn modelId="{DD415EC5-7A13-A54D-9BB9-CC0EDF544B77}" type="presParOf" srcId="{1BD9076C-5226-1145-9996-ABF9341AFBA6}" destId="{5137BD26-9582-B94E-B72F-C063C0CFA882}" srcOrd="2" destOrd="0" presId="urn:microsoft.com/office/officeart/2005/8/layout/process1"/>
    <dgm:cxn modelId="{8C3D831A-B506-BF48-81E6-2B4B3B4A5AAC}" type="presParOf" srcId="{1BD9076C-5226-1145-9996-ABF9341AFBA6}" destId="{898AF721-FE73-CB4C-96E5-636796A17910}" srcOrd="3" destOrd="0" presId="urn:microsoft.com/office/officeart/2005/8/layout/process1"/>
    <dgm:cxn modelId="{6F9950A3-B201-FE44-ADB3-4B93049C1921}" type="presParOf" srcId="{898AF721-FE73-CB4C-96E5-636796A17910}" destId="{052004EB-7B71-0947-8FF0-C093C9938967}" srcOrd="0" destOrd="0" presId="urn:microsoft.com/office/officeart/2005/8/layout/process1"/>
    <dgm:cxn modelId="{69A2A2D0-773D-7041-A67C-A3433BB22711}" type="presParOf" srcId="{1BD9076C-5226-1145-9996-ABF9341AFBA6}" destId="{2DD78988-9935-3044-8843-13C6BC0DCDB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FA72FA-121A-214F-971D-ADA43AFC2A1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F11FE2D-125F-7A4C-8C52-4BAF33ECBDA1}">
      <dgm:prSet/>
      <dgm:spPr/>
      <dgm:t>
        <a:bodyPr/>
        <a:lstStyle/>
        <a:p>
          <a:r>
            <a:rPr lang="es-CO" b="0" i="0"/>
            <a:t>La espirometría sigue teniendo un papel fundamental en el algoritmo diagnóstico de la enfermedad y siempre debe ser solicitada con una evaluación posterior a la administración de terapia broncodilatadora</a:t>
          </a:r>
          <a:endParaRPr lang="es-CO"/>
        </a:p>
      </dgm:t>
    </dgm:pt>
    <dgm:pt modelId="{BF8B87BE-40C8-AA40-A32D-6616BC15F3A0}" type="parTrans" cxnId="{80FFDFCC-05C4-014F-81BC-2963785A62E7}">
      <dgm:prSet/>
      <dgm:spPr/>
      <dgm:t>
        <a:bodyPr/>
        <a:lstStyle/>
        <a:p>
          <a:endParaRPr lang="es-MX"/>
        </a:p>
      </dgm:t>
    </dgm:pt>
    <dgm:pt modelId="{6E28267A-A2DE-4E4C-9E22-363D9194564E}" type="sibTrans" cxnId="{80FFDFCC-05C4-014F-81BC-2963785A62E7}">
      <dgm:prSet/>
      <dgm:spPr/>
      <dgm:t>
        <a:bodyPr/>
        <a:lstStyle/>
        <a:p>
          <a:endParaRPr lang="es-MX"/>
        </a:p>
      </dgm:t>
    </dgm:pt>
    <dgm:pt modelId="{B953E471-D6E3-254E-B605-73686EEF2444}">
      <dgm:prSet/>
      <dgm:spPr/>
      <dgm:t>
        <a:bodyPr/>
        <a:lstStyle/>
        <a:p>
          <a:r>
            <a:rPr lang="es-CO" b="0" i="0"/>
            <a:t>Siempre es importante la búsqueda constante de diagnósticos diferenciales  tanto en el momento del diagnóstico como durante el seguimiento.</a:t>
          </a:r>
          <a:endParaRPr lang="es-CO"/>
        </a:p>
      </dgm:t>
    </dgm:pt>
    <dgm:pt modelId="{ECAC22CF-EF14-9442-BC33-3546E6CACF3A}" type="parTrans" cxnId="{3363472A-BA4C-6044-B7A2-78BFC5929552}">
      <dgm:prSet/>
      <dgm:spPr/>
      <dgm:t>
        <a:bodyPr/>
        <a:lstStyle/>
        <a:p>
          <a:endParaRPr lang="es-MX"/>
        </a:p>
      </dgm:t>
    </dgm:pt>
    <dgm:pt modelId="{13AEE30D-C62C-A84F-A735-D761B3AEF9D5}" type="sibTrans" cxnId="{3363472A-BA4C-6044-B7A2-78BFC5929552}">
      <dgm:prSet/>
      <dgm:spPr/>
      <dgm:t>
        <a:bodyPr/>
        <a:lstStyle/>
        <a:p>
          <a:endParaRPr lang="es-MX"/>
        </a:p>
      </dgm:t>
    </dgm:pt>
    <dgm:pt modelId="{2FFE875D-36EE-3646-AF87-F4ACE9591526}">
      <dgm:prSet/>
      <dgm:spPr/>
      <dgm:t>
        <a:bodyPr/>
        <a:lstStyle/>
        <a:p>
          <a:r>
            <a:rPr lang="es-CO" b="0" i="0" dirty="0"/>
            <a:t>Las imágenes diagnósticas tienen un rol limitado en el diagnóstico de esta patología </a:t>
          </a:r>
          <a:br>
            <a:rPr lang="es-CO" dirty="0"/>
          </a:br>
          <a:endParaRPr lang="es-CO" dirty="0"/>
        </a:p>
      </dgm:t>
    </dgm:pt>
    <dgm:pt modelId="{B5923B04-80B9-C14F-8F2A-917F8EA4E180}" type="parTrans" cxnId="{34F7D959-22E2-EB42-A77A-53B293C9D96C}">
      <dgm:prSet/>
      <dgm:spPr/>
      <dgm:t>
        <a:bodyPr/>
        <a:lstStyle/>
        <a:p>
          <a:endParaRPr lang="es-MX"/>
        </a:p>
      </dgm:t>
    </dgm:pt>
    <dgm:pt modelId="{BBAE7B86-38DC-6C40-B85D-81EFE60B4E62}" type="sibTrans" cxnId="{34F7D959-22E2-EB42-A77A-53B293C9D96C}">
      <dgm:prSet/>
      <dgm:spPr/>
      <dgm:t>
        <a:bodyPr/>
        <a:lstStyle/>
        <a:p>
          <a:endParaRPr lang="es-MX"/>
        </a:p>
      </dgm:t>
    </dgm:pt>
    <dgm:pt modelId="{A1EFFADF-1F89-1A45-8186-B4AD1A337088}" type="pres">
      <dgm:prSet presAssocID="{20FA72FA-121A-214F-971D-ADA43AFC2A1E}" presName="Name0" presStyleCnt="0">
        <dgm:presLayoutVars>
          <dgm:dir/>
          <dgm:resizeHandles val="exact"/>
        </dgm:presLayoutVars>
      </dgm:prSet>
      <dgm:spPr/>
    </dgm:pt>
    <dgm:pt modelId="{CADA32FD-420D-984B-8F37-0FF235AD1D56}" type="pres">
      <dgm:prSet presAssocID="{3F11FE2D-125F-7A4C-8C52-4BAF33ECBDA1}" presName="node" presStyleLbl="node1" presStyleIdx="0" presStyleCnt="3">
        <dgm:presLayoutVars>
          <dgm:bulletEnabled val="1"/>
        </dgm:presLayoutVars>
      </dgm:prSet>
      <dgm:spPr/>
    </dgm:pt>
    <dgm:pt modelId="{9518F719-FF0E-8A48-8052-638161B1DFEC}" type="pres">
      <dgm:prSet presAssocID="{6E28267A-A2DE-4E4C-9E22-363D9194564E}" presName="sibTrans" presStyleLbl="sibTrans2D1" presStyleIdx="0" presStyleCnt="2"/>
      <dgm:spPr/>
    </dgm:pt>
    <dgm:pt modelId="{812FC675-BB90-674B-9E7D-7C7175F54105}" type="pres">
      <dgm:prSet presAssocID="{6E28267A-A2DE-4E4C-9E22-363D9194564E}" presName="connectorText" presStyleLbl="sibTrans2D1" presStyleIdx="0" presStyleCnt="2"/>
      <dgm:spPr/>
    </dgm:pt>
    <dgm:pt modelId="{6DE100C1-0930-5145-923D-25CD4A1E55C0}" type="pres">
      <dgm:prSet presAssocID="{B953E471-D6E3-254E-B605-73686EEF2444}" presName="node" presStyleLbl="node1" presStyleIdx="1" presStyleCnt="3">
        <dgm:presLayoutVars>
          <dgm:bulletEnabled val="1"/>
        </dgm:presLayoutVars>
      </dgm:prSet>
      <dgm:spPr/>
    </dgm:pt>
    <dgm:pt modelId="{07B5B784-C55D-714A-8E4C-25AAECCF6048}" type="pres">
      <dgm:prSet presAssocID="{13AEE30D-C62C-A84F-A735-D761B3AEF9D5}" presName="sibTrans" presStyleLbl="sibTrans2D1" presStyleIdx="1" presStyleCnt="2"/>
      <dgm:spPr/>
    </dgm:pt>
    <dgm:pt modelId="{04AC2022-B40B-2346-8D1D-C98D61DCE3B3}" type="pres">
      <dgm:prSet presAssocID="{13AEE30D-C62C-A84F-A735-D761B3AEF9D5}" presName="connectorText" presStyleLbl="sibTrans2D1" presStyleIdx="1" presStyleCnt="2"/>
      <dgm:spPr/>
    </dgm:pt>
    <dgm:pt modelId="{D3109B92-CCC9-CB49-BBE6-DD53A79DBB70}" type="pres">
      <dgm:prSet presAssocID="{2FFE875D-36EE-3646-AF87-F4ACE9591526}" presName="node" presStyleLbl="node1" presStyleIdx="2" presStyleCnt="3">
        <dgm:presLayoutVars>
          <dgm:bulletEnabled val="1"/>
        </dgm:presLayoutVars>
      </dgm:prSet>
      <dgm:spPr/>
    </dgm:pt>
  </dgm:ptLst>
  <dgm:cxnLst>
    <dgm:cxn modelId="{5729D00D-F665-DD4A-BE7E-CBA33C7FD23B}" type="presOf" srcId="{3F11FE2D-125F-7A4C-8C52-4BAF33ECBDA1}" destId="{CADA32FD-420D-984B-8F37-0FF235AD1D56}" srcOrd="0" destOrd="0" presId="urn:microsoft.com/office/officeart/2005/8/layout/process1"/>
    <dgm:cxn modelId="{23CA4C1E-0CD3-8743-8FC6-E10735BFA4F7}" type="presOf" srcId="{13AEE30D-C62C-A84F-A735-D761B3AEF9D5}" destId="{04AC2022-B40B-2346-8D1D-C98D61DCE3B3}" srcOrd="1" destOrd="0" presId="urn:microsoft.com/office/officeart/2005/8/layout/process1"/>
    <dgm:cxn modelId="{3363472A-BA4C-6044-B7A2-78BFC5929552}" srcId="{20FA72FA-121A-214F-971D-ADA43AFC2A1E}" destId="{B953E471-D6E3-254E-B605-73686EEF2444}" srcOrd="1" destOrd="0" parTransId="{ECAC22CF-EF14-9442-BC33-3546E6CACF3A}" sibTransId="{13AEE30D-C62C-A84F-A735-D761B3AEF9D5}"/>
    <dgm:cxn modelId="{F1830A41-BAFE-1E42-8261-371B057B9907}" type="presOf" srcId="{6E28267A-A2DE-4E4C-9E22-363D9194564E}" destId="{9518F719-FF0E-8A48-8052-638161B1DFEC}" srcOrd="0" destOrd="0" presId="urn:microsoft.com/office/officeart/2005/8/layout/process1"/>
    <dgm:cxn modelId="{3F67C142-DC30-BD4E-A699-B3B36319ED4D}" type="presOf" srcId="{2FFE875D-36EE-3646-AF87-F4ACE9591526}" destId="{D3109B92-CCC9-CB49-BBE6-DD53A79DBB70}" srcOrd="0" destOrd="0" presId="urn:microsoft.com/office/officeart/2005/8/layout/process1"/>
    <dgm:cxn modelId="{0ED16643-04F5-7F43-AA4D-9F850709C627}" type="presOf" srcId="{B953E471-D6E3-254E-B605-73686EEF2444}" destId="{6DE100C1-0930-5145-923D-25CD4A1E55C0}" srcOrd="0" destOrd="0" presId="urn:microsoft.com/office/officeart/2005/8/layout/process1"/>
    <dgm:cxn modelId="{03915E50-826B-124E-B2B4-498B4F85809F}" type="presOf" srcId="{6E28267A-A2DE-4E4C-9E22-363D9194564E}" destId="{812FC675-BB90-674B-9E7D-7C7175F54105}" srcOrd="1" destOrd="0" presId="urn:microsoft.com/office/officeart/2005/8/layout/process1"/>
    <dgm:cxn modelId="{34F7D959-22E2-EB42-A77A-53B293C9D96C}" srcId="{20FA72FA-121A-214F-971D-ADA43AFC2A1E}" destId="{2FFE875D-36EE-3646-AF87-F4ACE9591526}" srcOrd="2" destOrd="0" parTransId="{B5923B04-80B9-C14F-8F2A-917F8EA4E180}" sibTransId="{BBAE7B86-38DC-6C40-B85D-81EFE60B4E62}"/>
    <dgm:cxn modelId="{80FFDFCC-05C4-014F-81BC-2963785A62E7}" srcId="{20FA72FA-121A-214F-971D-ADA43AFC2A1E}" destId="{3F11FE2D-125F-7A4C-8C52-4BAF33ECBDA1}" srcOrd="0" destOrd="0" parTransId="{BF8B87BE-40C8-AA40-A32D-6616BC15F3A0}" sibTransId="{6E28267A-A2DE-4E4C-9E22-363D9194564E}"/>
    <dgm:cxn modelId="{4E1110E2-18C9-824C-A6A1-33E95BC821BE}" type="presOf" srcId="{13AEE30D-C62C-A84F-A735-D761B3AEF9D5}" destId="{07B5B784-C55D-714A-8E4C-25AAECCF6048}" srcOrd="0" destOrd="0" presId="urn:microsoft.com/office/officeart/2005/8/layout/process1"/>
    <dgm:cxn modelId="{6B541DFF-AC70-4C4E-A86F-B257C4BBF394}" type="presOf" srcId="{20FA72FA-121A-214F-971D-ADA43AFC2A1E}" destId="{A1EFFADF-1F89-1A45-8186-B4AD1A337088}" srcOrd="0" destOrd="0" presId="urn:microsoft.com/office/officeart/2005/8/layout/process1"/>
    <dgm:cxn modelId="{3E875375-B984-2941-B6EB-B4AC0096E38A}" type="presParOf" srcId="{A1EFFADF-1F89-1A45-8186-B4AD1A337088}" destId="{CADA32FD-420D-984B-8F37-0FF235AD1D56}" srcOrd="0" destOrd="0" presId="urn:microsoft.com/office/officeart/2005/8/layout/process1"/>
    <dgm:cxn modelId="{02354DAD-05D4-AC44-A041-DFB8ED38CFA0}" type="presParOf" srcId="{A1EFFADF-1F89-1A45-8186-B4AD1A337088}" destId="{9518F719-FF0E-8A48-8052-638161B1DFEC}" srcOrd="1" destOrd="0" presId="urn:microsoft.com/office/officeart/2005/8/layout/process1"/>
    <dgm:cxn modelId="{9BEFB7AC-968F-0446-9BB1-068FD7454DCA}" type="presParOf" srcId="{9518F719-FF0E-8A48-8052-638161B1DFEC}" destId="{812FC675-BB90-674B-9E7D-7C7175F54105}" srcOrd="0" destOrd="0" presId="urn:microsoft.com/office/officeart/2005/8/layout/process1"/>
    <dgm:cxn modelId="{9FE5A908-8A9F-FF47-95F0-511BAE37D0AB}" type="presParOf" srcId="{A1EFFADF-1F89-1A45-8186-B4AD1A337088}" destId="{6DE100C1-0930-5145-923D-25CD4A1E55C0}" srcOrd="2" destOrd="0" presId="urn:microsoft.com/office/officeart/2005/8/layout/process1"/>
    <dgm:cxn modelId="{41668DC5-BCD6-4544-9B53-A4D8F9335CDC}" type="presParOf" srcId="{A1EFFADF-1F89-1A45-8186-B4AD1A337088}" destId="{07B5B784-C55D-714A-8E4C-25AAECCF6048}" srcOrd="3" destOrd="0" presId="urn:microsoft.com/office/officeart/2005/8/layout/process1"/>
    <dgm:cxn modelId="{9899A400-2EF5-0646-B5D7-F06D50825013}" type="presParOf" srcId="{07B5B784-C55D-714A-8E4C-25AAECCF6048}" destId="{04AC2022-B40B-2346-8D1D-C98D61DCE3B3}" srcOrd="0" destOrd="0" presId="urn:microsoft.com/office/officeart/2005/8/layout/process1"/>
    <dgm:cxn modelId="{FD5ABE38-7F37-1E4A-842E-CC976D3A7E71}" type="presParOf" srcId="{A1EFFADF-1F89-1A45-8186-B4AD1A337088}" destId="{D3109B92-CCC9-CB49-BBE6-DD53A79DBB7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9D70B-E671-480C-A124-94966CAD72C3}">
      <dsp:nvSpPr>
        <dsp:cNvPr id="0" name=""/>
        <dsp:cNvSpPr/>
      </dsp:nvSpPr>
      <dsp:spPr>
        <a:xfrm>
          <a:off x="2097010" y="1788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D513D-828A-4FC9-9D0F-B822016D7189}">
      <dsp:nvSpPr>
        <dsp:cNvPr id="0" name=""/>
        <dsp:cNvSpPr/>
      </dsp:nvSpPr>
      <dsp:spPr>
        <a:xfrm>
          <a:off x="521722" y="2735084"/>
          <a:ext cx="5094576" cy="157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0" i="0" kern="1200" dirty="0"/>
            <a:t>Enfermedad heterogénea, generalmente caracterizada por inflamación crónica de las vías respiratorias. Se define por la historia de síntomas respiratorios como sibilancias, dificultad para respirar, opresión en el pecho y tos que varía con el tiempo y en intensidad, junto con una limitación variable del flujo de aire espiratorio.</a:t>
          </a:r>
          <a:endParaRPr lang="en-US" sz="1600" kern="1200" dirty="0"/>
        </a:p>
      </dsp:txBody>
      <dsp:txXfrm>
        <a:off x="521722" y="2735084"/>
        <a:ext cx="5094576" cy="1572351"/>
      </dsp:txXfrm>
    </dsp:sp>
    <dsp:sp modelId="{FF6BAEC8-5A28-4576-9145-B13B94212DAE}">
      <dsp:nvSpPr>
        <dsp:cNvPr id="0" name=""/>
        <dsp:cNvSpPr/>
      </dsp:nvSpPr>
      <dsp:spPr>
        <a:xfrm>
          <a:off x="7560298" y="19273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F5700-4063-42C8-BC8A-881EC71BCCAE}">
      <dsp:nvSpPr>
        <dsp:cNvPr id="0" name=""/>
        <dsp:cNvSpPr/>
      </dsp:nvSpPr>
      <dsp:spPr>
        <a:xfrm>
          <a:off x="6372298" y="2751855"/>
          <a:ext cx="4320000" cy="154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s-CO" sz="2200" b="0" i="0" kern="1200"/>
            <a:t>Muchas de las características descritas anteriormente del asma se superponen con las de la enfermedad pulmonar obstructiva crónica (EPOC). </a:t>
          </a:r>
          <a:endParaRPr lang="en-US" sz="2200" kern="1200"/>
        </a:p>
      </dsp:txBody>
      <dsp:txXfrm>
        <a:off x="6372298" y="2751855"/>
        <a:ext cx="4320000" cy="1541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8E0E-7BF3-4ED7-9EB8-31A2CEB6A97F}">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0BE7B325-E26C-43F4-9DF7-E1AD50C2CB63}">
      <dsp:nvSpPr>
        <dsp:cNvPr id="0" name=""/>
        <dsp:cNvSpPr/>
      </dsp:nvSpPr>
      <dsp:spPr>
        <a:xfrm>
          <a:off x="1868572"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s-CO" sz="1800" b="0" i="0" kern="1200" dirty="0"/>
            <a:t>Signos y síntomas "clásicos" </a:t>
          </a:r>
          <a:endParaRPr lang="en-US" sz="1800" kern="1200" dirty="0"/>
        </a:p>
      </dsp:txBody>
      <dsp:txXfrm>
        <a:off x="1868572" y="2308"/>
        <a:ext cx="3039665" cy="1823799"/>
      </dsp:txXfrm>
    </dsp:sp>
    <dsp:sp modelId="{2071689C-2E12-48B5-AE85-96FD7C1CBBCE}">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EF7B2DD5-552A-4818-BE18-089599B4A33E}">
      <dsp:nvSpPr>
        <dsp:cNvPr id="0" name=""/>
        <dsp:cNvSpPr/>
      </dsp:nvSpPr>
      <dsp:spPr>
        <a:xfrm>
          <a:off x="5607361"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s-CO" sz="1800" b="0" i="0" kern="1200"/>
            <a:t>disnea intermitente, tos y sibilancias. </a:t>
          </a:r>
          <a:endParaRPr lang="en-US" sz="1800" kern="1200"/>
        </a:p>
      </dsp:txBody>
      <dsp:txXfrm>
        <a:off x="5607361" y="2308"/>
        <a:ext cx="3039665" cy="1823799"/>
      </dsp:txXfrm>
    </dsp:sp>
    <dsp:sp modelId="{D9197107-E73F-42CC-94FC-E571DC8F3EEA}">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4CA205AE-F8EE-4B1F-B872-A76E29F500F5}">
      <dsp:nvSpPr>
        <dsp:cNvPr id="0" name=""/>
        <dsp:cNvSpPr/>
      </dsp:nvSpPr>
      <dsp:spPr>
        <a:xfrm>
          <a:off x="1868572" y="2525230"/>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s-CO" sz="1800" b="0" i="0" kern="1200" dirty="0"/>
            <a:t>Estos síntomas </a:t>
          </a:r>
          <a:r>
            <a:rPr lang="es-CO" sz="1800" b="1" i="0" kern="1200" dirty="0"/>
            <a:t>NO son específicos</a:t>
          </a:r>
          <a:r>
            <a:rPr lang="es-CO" sz="1800" b="0" i="0" kern="1200" dirty="0"/>
            <a:t>. </a:t>
          </a:r>
        </a:p>
        <a:p>
          <a:pPr marL="0" lvl="0" indent="0" algn="ctr" defTabSz="800100">
            <a:lnSpc>
              <a:spcPct val="90000"/>
            </a:lnSpc>
            <a:spcBef>
              <a:spcPct val="0"/>
            </a:spcBef>
            <a:spcAft>
              <a:spcPct val="35000"/>
            </a:spcAft>
            <a:buNone/>
          </a:pPr>
          <a:r>
            <a:rPr lang="es-CO" sz="1800" b="0" i="0" kern="1200" dirty="0"/>
            <a:t>Dificulta distinguir el asma de otras enfermedades respiratorias. </a:t>
          </a:r>
          <a:endParaRPr lang="en-US" sz="1800" kern="1200" dirty="0"/>
        </a:p>
      </dsp:txBody>
      <dsp:txXfrm>
        <a:off x="1868572" y="2525230"/>
        <a:ext cx="3039665" cy="1823799"/>
      </dsp:txXfrm>
    </dsp:sp>
    <dsp:sp modelId="{6C2924AB-33F7-4A4A-8FBF-404FF252C633}">
      <dsp:nvSpPr>
        <dsp:cNvPr id="0" name=""/>
        <dsp:cNvSpPr/>
      </dsp:nvSpPr>
      <dsp:spPr>
        <a:xfrm>
          <a:off x="5607361" y="2525230"/>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bg1"/>
              </a:solidFill>
              <a:latin typeface="+mn-lt"/>
            </a:rPr>
            <a:t>Ausencia de una prueba de laboratorio o biomarcador definitivo.</a:t>
          </a:r>
        </a:p>
      </dsp:txBody>
      <dsp:txXfrm>
        <a:off x="5607361" y="2525230"/>
        <a:ext cx="3039665" cy="1823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6D66A-D13E-4D2D-800C-76D42A346B56}">
      <dsp:nvSpPr>
        <dsp:cNvPr id="0" name=""/>
        <dsp:cNvSpPr/>
      </dsp:nvSpPr>
      <dsp:spPr>
        <a:xfrm>
          <a:off x="0" y="81411"/>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O" sz="2500" b="0" i="0" kern="1200"/>
            <a:t>El asma puede desarrollarse a cualquier edad. </a:t>
          </a:r>
          <a:endParaRPr lang="es-CO" sz="2500" kern="1200"/>
        </a:p>
      </dsp:txBody>
      <dsp:txXfrm>
        <a:off x="48481" y="129892"/>
        <a:ext cx="10418638" cy="896166"/>
      </dsp:txXfrm>
    </dsp:sp>
    <dsp:sp modelId="{C1D6079C-C324-4443-9130-A187FF33A6E5}">
      <dsp:nvSpPr>
        <dsp:cNvPr id="0" name=""/>
        <dsp:cNvSpPr/>
      </dsp:nvSpPr>
      <dsp:spPr>
        <a:xfrm>
          <a:off x="0" y="1146540"/>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O" sz="2500" b="0" i="0" kern="1200" dirty="0"/>
            <a:t>Común en la infancia, remisión de los síntomas alrededor de la pubertad, con una posible recurrencia años después. </a:t>
          </a:r>
          <a:endParaRPr lang="es-CO" sz="2500" kern="1200" dirty="0"/>
        </a:p>
      </dsp:txBody>
      <dsp:txXfrm>
        <a:off x="48481" y="1195021"/>
        <a:ext cx="10418638" cy="896166"/>
      </dsp:txXfrm>
    </dsp:sp>
    <dsp:sp modelId="{BB67D267-C2C3-482E-B634-76E1554B31D7}">
      <dsp:nvSpPr>
        <dsp:cNvPr id="0" name=""/>
        <dsp:cNvSpPr/>
      </dsp:nvSpPr>
      <dsp:spPr>
        <a:xfrm>
          <a:off x="0" y="2211669"/>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O" sz="2500" b="0" i="0" kern="1200" dirty="0"/>
            <a:t>Algunos estudios sugieren que el asma es de aparición tardía en aproximadamente la mitad de los adultos con asma.</a:t>
          </a:r>
          <a:endParaRPr lang="es-CO" sz="2500" kern="1200" dirty="0"/>
        </a:p>
      </dsp:txBody>
      <dsp:txXfrm>
        <a:off x="48481" y="2260150"/>
        <a:ext cx="10418638" cy="896166"/>
      </dsp:txXfrm>
    </dsp:sp>
    <dsp:sp modelId="{E090BF39-8C96-45C0-9E7A-1ABE289A1FA5}">
      <dsp:nvSpPr>
        <dsp:cNvPr id="0" name=""/>
        <dsp:cNvSpPr/>
      </dsp:nvSpPr>
      <dsp:spPr>
        <a:xfrm>
          <a:off x="0" y="3225282"/>
          <a:ext cx="10515600" cy="99312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CO" sz="2500" b="1" i="0" kern="1200" dirty="0"/>
            <a:t>No hay diferencias en el nivel de gravedad.</a:t>
          </a:r>
          <a:endParaRPr lang="es-CO" sz="2500" b="1" kern="1200" dirty="0"/>
        </a:p>
      </dsp:txBody>
      <dsp:txXfrm>
        <a:off x="48481" y="3273763"/>
        <a:ext cx="10418638"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7D71A-D946-45CF-98EE-91EF2C76B1BA}">
      <dsp:nvSpPr>
        <dsp:cNvPr id="0" name=""/>
        <dsp:cNvSpPr/>
      </dsp:nvSpPr>
      <dsp:spPr>
        <a:xfrm>
          <a:off x="1668390" y="164364"/>
          <a:ext cx="627275" cy="6272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23C8A-F3CF-4931-9054-D15C20014F07}">
      <dsp:nvSpPr>
        <dsp:cNvPr id="0" name=""/>
        <dsp:cNvSpPr/>
      </dsp:nvSpPr>
      <dsp:spPr>
        <a:xfrm>
          <a:off x="1285055" y="1209827"/>
          <a:ext cx="1393945" cy="174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1" i="0" kern="1200" dirty="0"/>
            <a:t>Síntomas episódicos</a:t>
          </a:r>
          <a:r>
            <a:rPr lang="es-CO" sz="1600" b="0" i="0" kern="1200" dirty="0"/>
            <a:t> y se resuelven espontáneamente al eliminar el estímulo desencadenante o en respuesta a medicamentos antiasmáticos. </a:t>
          </a:r>
          <a:endParaRPr lang="en-US" sz="1600" kern="1200" dirty="0"/>
        </a:p>
      </dsp:txBody>
      <dsp:txXfrm>
        <a:off x="1285055" y="1209827"/>
        <a:ext cx="1393945" cy="1742431"/>
      </dsp:txXfrm>
    </dsp:sp>
    <dsp:sp modelId="{AFDE176C-E1AB-4633-943A-6D0B1AACC851}">
      <dsp:nvSpPr>
        <dsp:cNvPr id="0" name=""/>
        <dsp:cNvSpPr/>
      </dsp:nvSpPr>
      <dsp:spPr>
        <a:xfrm>
          <a:off x="3306276" y="164364"/>
          <a:ext cx="627275" cy="6272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8732B-BBFA-4F5B-A664-7B2A912EBC7D}">
      <dsp:nvSpPr>
        <dsp:cNvPr id="0" name=""/>
        <dsp:cNvSpPr/>
      </dsp:nvSpPr>
      <dsp:spPr>
        <a:xfrm>
          <a:off x="2922941" y="1209827"/>
          <a:ext cx="1393945" cy="174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1" i="0" kern="1200" dirty="0"/>
            <a:t>Desencadenantes característicos</a:t>
          </a:r>
          <a:r>
            <a:rPr lang="es-CO" sz="1600" b="0" i="0" kern="1200" dirty="0"/>
            <a:t> : (ejercicio,  aire frío, exposición a alérgenos inhalados) </a:t>
          </a:r>
          <a:endParaRPr lang="en-US" sz="1600" kern="1200" dirty="0"/>
        </a:p>
      </dsp:txBody>
      <dsp:txXfrm>
        <a:off x="2922941" y="1209827"/>
        <a:ext cx="1393945" cy="1742431"/>
      </dsp:txXfrm>
    </dsp:sp>
    <dsp:sp modelId="{D78619B8-C556-46DE-AE6E-13CEE173EED9}">
      <dsp:nvSpPr>
        <dsp:cNvPr id="0" name=""/>
        <dsp:cNvSpPr/>
      </dsp:nvSpPr>
      <dsp:spPr>
        <a:xfrm>
          <a:off x="4944162" y="164364"/>
          <a:ext cx="627275" cy="6272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951DD-069D-435A-89BC-6AD0C0B74660}">
      <dsp:nvSpPr>
        <dsp:cNvPr id="0" name=""/>
        <dsp:cNvSpPr/>
      </dsp:nvSpPr>
      <dsp:spPr>
        <a:xfrm>
          <a:off x="4560827" y="1209827"/>
          <a:ext cx="1393945" cy="174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1" i="0" kern="1200" dirty="0"/>
            <a:t>Exposiciones relacionadas con el trabajo</a:t>
          </a:r>
          <a:r>
            <a:rPr lang="es-CO" sz="1600" b="0" i="0" kern="1200" dirty="0"/>
            <a:t> : 10 % de los casos de asma de nueva aparición en adultos</a:t>
          </a:r>
          <a:endParaRPr lang="en-US" sz="1600" kern="1200" dirty="0"/>
        </a:p>
      </dsp:txBody>
      <dsp:txXfrm>
        <a:off x="4560827" y="1209827"/>
        <a:ext cx="1393945" cy="1742431"/>
      </dsp:txXfrm>
    </dsp:sp>
    <dsp:sp modelId="{B7C38189-2866-4D47-B46B-1D43C8A6E2A7}">
      <dsp:nvSpPr>
        <dsp:cNvPr id="0" name=""/>
        <dsp:cNvSpPr/>
      </dsp:nvSpPr>
      <dsp:spPr>
        <a:xfrm>
          <a:off x="6582048" y="164364"/>
          <a:ext cx="627275" cy="6272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0F377-F90C-44DA-BC67-2D3A1400D3E6}">
      <dsp:nvSpPr>
        <dsp:cNvPr id="0" name=""/>
        <dsp:cNvSpPr/>
      </dsp:nvSpPr>
      <dsp:spPr>
        <a:xfrm>
          <a:off x="6198713" y="1209827"/>
          <a:ext cx="1393945" cy="174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1" i="0" kern="1200"/>
            <a:t>Historia personal o familiar de atopia</a:t>
          </a:r>
          <a:r>
            <a:rPr lang="es-CO" sz="1600" b="0" i="0" kern="1200"/>
            <a:t> (dermatitis atópica, rinitis alérgica estacional o perenne y conjuntivitis</a:t>
          </a:r>
          <a:endParaRPr lang="en-US" sz="1600" kern="1200"/>
        </a:p>
      </dsp:txBody>
      <dsp:txXfrm>
        <a:off x="6198713" y="1209827"/>
        <a:ext cx="1393945" cy="1742431"/>
      </dsp:txXfrm>
    </dsp:sp>
    <dsp:sp modelId="{157162A4-04F4-4969-82DE-46CC09607039}">
      <dsp:nvSpPr>
        <dsp:cNvPr id="0" name=""/>
        <dsp:cNvSpPr/>
      </dsp:nvSpPr>
      <dsp:spPr>
        <a:xfrm>
          <a:off x="8219933" y="164364"/>
          <a:ext cx="627275" cy="6272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083663-7FFE-4BF3-BAAA-770498F452FF}">
      <dsp:nvSpPr>
        <dsp:cNvPr id="0" name=""/>
        <dsp:cNvSpPr/>
      </dsp:nvSpPr>
      <dsp:spPr>
        <a:xfrm>
          <a:off x="7836598" y="1209827"/>
          <a:ext cx="1393945" cy="1742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s-CO" sz="1600" b="1" i="0" kern="1200"/>
            <a:t>Antecedentes de síntomas asmáticos en la niñez</a:t>
          </a:r>
          <a:r>
            <a:rPr lang="es-CO" sz="1600" kern="1200"/>
            <a:t> </a:t>
          </a:r>
          <a:r>
            <a:rPr lang="es-CO" sz="1600" b="0" i="0" kern="1200"/>
            <a:t>"bronquitis recurrente" o "bronquitis sibilante"</a:t>
          </a:r>
          <a:endParaRPr lang="en-US" sz="1600" kern="1200"/>
        </a:p>
      </dsp:txBody>
      <dsp:txXfrm>
        <a:off x="7836598" y="1209827"/>
        <a:ext cx="1393945" cy="1742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D3C9E-0E73-4B10-8B90-0142E5EE4A27}">
      <dsp:nvSpPr>
        <dsp:cNvPr id="0" name=""/>
        <dsp:cNvSpPr/>
      </dsp:nvSpPr>
      <dsp:spPr>
        <a:xfrm>
          <a:off x="0" y="66902"/>
          <a:ext cx="6232397"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0" i="0" kern="1200"/>
            <a:t>Falta de mejoría después de los medicamentos antiasmáticos</a:t>
          </a:r>
          <a:endParaRPr lang="es-CO" sz="2300" kern="1200"/>
        </a:p>
      </dsp:txBody>
      <dsp:txXfrm>
        <a:off x="62808" y="129710"/>
        <a:ext cx="6106781" cy="1161018"/>
      </dsp:txXfrm>
    </dsp:sp>
    <dsp:sp modelId="{D71B87A8-BB28-49E9-90D2-A5A607B7FFA0}">
      <dsp:nvSpPr>
        <dsp:cNvPr id="0" name=""/>
        <dsp:cNvSpPr/>
      </dsp:nvSpPr>
      <dsp:spPr>
        <a:xfrm>
          <a:off x="0" y="1419776"/>
          <a:ext cx="6232397"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0" i="0" kern="1200"/>
            <a:t>Inicio de los síntomas después de los 50 años </a:t>
          </a:r>
          <a:endParaRPr lang="es-CO" sz="2300" kern="1200"/>
        </a:p>
      </dsp:txBody>
      <dsp:txXfrm>
        <a:off x="62808" y="1482584"/>
        <a:ext cx="6106781" cy="1161018"/>
      </dsp:txXfrm>
    </dsp:sp>
    <dsp:sp modelId="{D3E6B2FA-22E0-43CE-A170-D002B1C8DE45}">
      <dsp:nvSpPr>
        <dsp:cNvPr id="0" name=""/>
        <dsp:cNvSpPr/>
      </dsp:nvSpPr>
      <dsp:spPr>
        <a:xfrm>
          <a:off x="0" y="2772651"/>
          <a:ext cx="6232397"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kern="1200"/>
            <a:t>S</a:t>
          </a:r>
          <a:r>
            <a:rPr lang="es-CO" sz="2300" b="0" i="0" kern="1200"/>
            <a:t>íntomas concomitantes como dolor torácico, aturdimiento, síncope o palpitaciones sugieren un diagnóstico alternativo </a:t>
          </a:r>
          <a:endParaRPr lang="es-CO" sz="2300" kern="1200"/>
        </a:p>
      </dsp:txBody>
      <dsp:txXfrm>
        <a:off x="62808" y="2835459"/>
        <a:ext cx="6106781" cy="1161018"/>
      </dsp:txXfrm>
    </dsp:sp>
    <dsp:sp modelId="{EA203702-5CF3-4BA5-BA14-FEAA53E738FD}">
      <dsp:nvSpPr>
        <dsp:cNvPr id="0" name=""/>
        <dsp:cNvSpPr/>
      </dsp:nvSpPr>
      <dsp:spPr>
        <a:xfrm>
          <a:off x="0" y="4125525"/>
          <a:ext cx="6232397" cy="12866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0" i="0" kern="1200"/>
            <a:t>Antecedentes de tabaquismo</a:t>
          </a:r>
          <a:endParaRPr lang="es-CO" sz="2300" kern="1200"/>
        </a:p>
      </dsp:txBody>
      <dsp:txXfrm>
        <a:off x="62808" y="4188333"/>
        <a:ext cx="6106781" cy="11610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392B6-996C-4E21-8BE8-C3A8722DBEFC}">
      <dsp:nvSpPr>
        <dsp:cNvPr id="0" name=""/>
        <dsp:cNvSpPr/>
      </dsp:nvSpPr>
      <dsp:spPr>
        <a:xfrm>
          <a:off x="1392" y="330390"/>
          <a:ext cx="3259475" cy="1629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S</a:t>
          </a:r>
          <a:r>
            <a:rPr lang="es-CO" sz="2000" b="0" i="0" kern="1200" dirty="0"/>
            <a:t>ibilancias musicales generalizadas durante la espiración, aunque también pueden ocurrir durante la inspiración. </a:t>
          </a:r>
          <a:endParaRPr lang="es-CO" sz="2000" kern="1200" dirty="0"/>
        </a:p>
      </dsp:txBody>
      <dsp:txXfrm>
        <a:off x="49125" y="378123"/>
        <a:ext cx="3164009" cy="1534271"/>
      </dsp:txXfrm>
    </dsp:sp>
    <dsp:sp modelId="{93C9F0C1-CFA6-4965-9D86-4AAADCD1211C}">
      <dsp:nvSpPr>
        <dsp:cNvPr id="0" name=""/>
        <dsp:cNvSpPr/>
      </dsp:nvSpPr>
      <dsp:spPr>
        <a:xfrm>
          <a:off x="4075737" y="330390"/>
          <a:ext cx="3259475" cy="1629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b="0" i="0" kern="1200" dirty="0"/>
            <a:t>Sonidos de múltiples tonos que comienzan y terminan en varios puntos del ciclo respiratorio. </a:t>
          </a:r>
          <a:endParaRPr lang="es-CO" sz="2000" kern="1200" dirty="0"/>
        </a:p>
      </dsp:txBody>
      <dsp:txXfrm>
        <a:off x="4123470" y="378123"/>
        <a:ext cx="3164009" cy="1534271"/>
      </dsp:txXfrm>
    </dsp:sp>
    <dsp:sp modelId="{C2C78B71-208F-481D-A1BA-D3336C14586E}">
      <dsp:nvSpPr>
        <dsp:cNvPr id="0" name=""/>
        <dsp:cNvSpPr/>
      </dsp:nvSpPr>
      <dsp:spPr>
        <a:xfrm>
          <a:off x="8150081" y="330390"/>
          <a:ext cx="3259475" cy="1629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O</a:t>
          </a:r>
          <a:r>
            <a:rPr lang="es-CO" sz="2000" b="0" i="0" kern="1200" dirty="0"/>
            <a:t>bstrucción </a:t>
          </a:r>
          <a:r>
            <a:rPr lang="es-CO" sz="2000" i="0" kern="1200" dirty="0"/>
            <a:t>grave</a:t>
          </a:r>
          <a:r>
            <a:rPr lang="es-CO" sz="2000" b="0" i="0" kern="1200" dirty="0"/>
            <a:t> del flujo de aire: taquipnea, taquicardia, espiración prolongada, uso de músculos accesorios, pulso paradójico.</a:t>
          </a:r>
          <a:endParaRPr lang="es-CO" sz="2000" kern="1200" dirty="0"/>
        </a:p>
      </dsp:txBody>
      <dsp:txXfrm>
        <a:off x="8197814" y="378123"/>
        <a:ext cx="3164009" cy="15342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2D61F-7EDD-7A4D-B90A-4D8BD9A58375}">
      <dsp:nvSpPr>
        <dsp:cNvPr id="0" name=""/>
        <dsp:cNvSpPr/>
      </dsp:nvSpPr>
      <dsp:spPr>
        <a:xfrm>
          <a:off x="0" y="75729"/>
          <a:ext cx="5468843" cy="12866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0" i="0" kern="1200"/>
            <a:t>El diagnóstico de asma se basa en resultados espirométricos</a:t>
          </a:r>
          <a:endParaRPr lang="es-CO" sz="2300" kern="1200"/>
        </a:p>
      </dsp:txBody>
      <dsp:txXfrm>
        <a:off x="62808" y="138537"/>
        <a:ext cx="5343227" cy="1161018"/>
      </dsp:txXfrm>
    </dsp:sp>
    <dsp:sp modelId="{00DCEB37-B655-5C4B-9735-701E0AFD7A5F}">
      <dsp:nvSpPr>
        <dsp:cNvPr id="0" name=""/>
        <dsp:cNvSpPr/>
      </dsp:nvSpPr>
      <dsp:spPr>
        <a:xfrm>
          <a:off x="0" y="1428604"/>
          <a:ext cx="5468843" cy="12866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O" sz="2300" b="0" i="0" kern="1200"/>
            <a:t>Se pueden obtener conocimientos sobre la fisiopatología del asma mediante la evaluación de:</a:t>
          </a:r>
          <a:endParaRPr lang="es-CO" sz="2300" kern="1200"/>
        </a:p>
      </dsp:txBody>
      <dsp:txXfrm>
        <a:off x="62808" y="1491412"/>
        <a:ext cx="5343227" cy="1161018"/>
      </dsp:txXfrm>
    </dsp:sp>
    <dsp:sp modelId="{D7B172E3-9261-8444-AD25-38F34C545D44}">
      <dsp:nvSpPr>
        <dsp:cNvPr id="0" name=""/>
        <dsp:cNvSpPr/>
      </dsp:nvSpPr>
      <dsp:spPr>
        <a:xfrm>
          <a:off x="0" y="2715238"/>
          <a:ext cx="5468843"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3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O" sz="1800" kern="1200"/>
            <a:t>V</a:t>
          </a:r>
          <a:r>
            <a:rPr lang="es-CO" sz="1800" b="0" i="0" kern="1200"/>
            <a:t>olúmenes pulmonares </a:t>
          </a:r>
          <a:endParaRPr lang="es-CO" sz="1800" kern="1200"/>
        </a:p>
        <a:p>
          <a:pPr marL="171450" lvl="1" indent="-171450" algn="l" defTabSz="800100">
            <a:lnSpc>
              <a:spcPct val="90000"/>
            </a:lnSpc>
            <a:spcBef>
              <a:spcPct val="0"/>
            </a:spcBef>
            <a:spcAft>
              <a:spcPct val="20000"/>
            </a:spcAft>
            <a:buChar char="•"/>
          </a:pPr>
          <a:r>
            <a:rPr lang="es-CO" sz="1800" b="0" i="0" kern="1200"/>
            <a:t>DLCO.</a:t>
          </a:r>
          <a:endParaRPr lang="es-CO" sz="1800" kern="1200"/>
        </a:p>
      </dsp:txBody>
      <dsp:txXfrm>
        <a:off x="0" y="2715238"/>
        <a:ext cx="5468843" cy="618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FE6C3-3260-1E4E-8F49-DD8B03081C42}">
      <dsp:nvSpPr>
        <dsp:cNvPr id="0" name=""/>
        <dsp:cNvSpPr/>
      </dsp:nvSpPr>
      <dsp:spPr>
        <a:xfrm>
          <a:off x="9242" y="764255"/>
          <a:ext cx="2762398" cy="2822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a:solidFill>
                <a:schemeClr val="bg1"/>
              </a:solidFill>
            </a:rPr>
            <a:t>El asma es una enfermedad común que tiende a aumentar con nuestras costumbres y estilo de vida actual.</a:t>
          </a:r>
          <a:endParaRPr lang="es-CO" sz="1800" kern="1200">
            <a:solidFill>
              <a:schemeClr val="bg1"/>
            </a:solidFill>
          </a:endParaRPr>
        </a:p>
      </dsp:txBody>
      <dsp:txXfrm>
        <a:off x="90150" y="845163"/>
        <a:ext cx="2600582" cy="2661010"/>
      </dsp:txXfrm>
    </dsp:sp>
    <dsp:sp modelId="{748FBD93-D5A3-1543-8095-7EC5155BC6BE}">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solidFill>
              <a:schemeClr val="bg1"/>
            </a:solidFill>
          </a:endParaRPr>
        </a:p>
      </dsp:txBody>
      <dsp:txXfrm>
        <a:off x="3047880" y="1970146"/>
        <a:ext cx="409940" cy="411044"/>
      </dsp:txXfrm>
    </dsp:sp>
    <dsp:sp modelId="{5137BD26-9582-B94E-B72F-C063C0CFA882}">
      <dsp:nvSpPr>
        <dsp:cNvPr id="0" name=""/>
        <dsp:cNvSpPr/>
      </dsp:nvSpPr>
      <dsp:spPr>
        <a:xfrm>
          <a:off x="3876600" y="764255"/>
          <a:ext cx="2762398" cy="2822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dirty="0">
              <a:solidFill>
                <a:schemeClr val="bg1"/>
              </a:solidFill>
            </a:rPr>
            <a:t>La constante  exposición a nuevos alérgenos puede desencadenar cuadros de </a:t>
          </a:r>
          <a:r>
            <a:rPr lang="es-CO" sz="1800" b="1" i="0" kern="1200" dirty="0">
              <a:solidFill>
                <a:schemeClr val="bg1"/>
              </a:solidFill>
            </a:rPr>
            <a:t>asma de presentación atípica</a:t>
          </a:r>
          <a:r>
            <a:rPr lang="es-CO" sz="1800" b="0" i="0" kern="1200" dirty="0">
              <a:solidFill>
                <a:schemeClr val="bg1"/>
              </a:solidFill>
            </a:rPr>
            <a:t>,  exigiendo a los médicos un conocimiento amplio del uso e interpretación de las distintas pruebas diagnósticas disponibles.</a:t>
          </a:r>
          <a:endParaRPr lang="es-CO" sz="1800" kern="1200" dirty="0">
            <a:solidFill>
              <a:schemeClr val="bg1"/>
            </a:solidFill>
          </a:endParaRPr>
        </a:p>
      </dsp:txBody>
      <dsp:txXfrm>
        <a:off x="3957508" y="845163"/>
        <a:ext cx="2600582" cy="2661010"/>
      </dsp:txXfrm>
    </dsp:sp>
    <dsp:sp modelId="{898AF721-FE73-CB4C-96E5-636796A17910}">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solidFill>
              <a:schemeClr val="bg1"/>
            </a:solidFill>
          </a:endParaRPr>
        </a:p>
      </dsp:txBody>
      <dsp:txXfrm>
        <a:off x="6915239" y="1970146"/>
        <a:ext cx="409940" cy="411044"/>
      </dsp:txXfrm>
    </dsp:sp>
    <dsp:sp modelId="{2DD78988-9935-3044-8843-13C6BC0DCDBF}">
      <dsp:nvSpPr>
        <dsp:cNvPr id="0" name=""/>
        <dsp:cNvSpPr/>
      </dsp:nvSpPr>
      <dsp:spPr>
        <a:xfrm>
          <a:off x="7743958" y="764255"/>
          <a:ext cx="2762398" cy="2822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dirty="0">
              <a:solidFill>
                <a:schemeClr val="bg1"/>
              </a:solidFill>
            </a:rPr>
            <a:t>Se debe incentivar la realización de un diagnóstico bien construido de asma que incluye clínica, hallazgos al examen físico y una </a:t>
          </a:r>
          <a:r>
            <a:rPr lang="es-CO" sz="1800" b="1" i="0" kern="1200" dirty="0">
              <a:solidFill>
                <a:schemeClr val="bg1"/>
              </a:solidFill>
            </a:rPr>
            <a:t>prueba diagnóstica de función pulmonar.</a:t>
          </a:r>
          <a:endParaRPr lang="es-CO" sz="1800" b="1" kern="1200" dirty="0">
            <a:solidFill>
              <a:schemeClr val="bg1"/>
            </a:solidFill>
          </a:endParaRPr>
        </a:p>
      </dsp:txBody>
      <dsp:txXfrm>
        <a:off x="7824866" y="845163"/>
        <a:ext cx="2600582" cy="2661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32FD-420D-984B-8F37-0FF235AD1D56}">
      <dsp:nvSpPr>
        <dsp:cNvPr id="0" name=""/>
        <dsp:cNvSpPr/>
      </dsp:nvSpPr>
      <dsp:spPr>
        <a:xfrm>
          <a:off x="9242" y="880794"/>
          <a:ext cx="2762398" cy="258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a:t>La espirometría sigue teniendo un papel fundamental en el algoritmo diagnóstico de la enfermedad y siempre debe ser solicitada con una evaluación posterior a la administración de terapia broncodilatadora</a:t>
          </a:r>
          <a:endParaRPr lang="es-CO" sz="1800" kern="1200"/>
        </a:p>
      </dsp:txBody>
      <dsp:txXfrm>
        <a:off x="85093" y="956645"/>
        <a:ext cx="2610696" cy="2438046"/>
      </dsp:txXfrm>
    </dsp:sp>
    <dsp:sp modelId="{9518F719-FF0E-8A48-8052-638161B1DFEC}">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047880" y="1970146"/>
        <a:ext cx="409940" cy="411044"/>
      </dsp:txXfrm>
    </dsp:sp>
    <dsp:sp modelId="{6DE100C1-0930-5145-923D-25CD4A1E55C0}">
      <dsp:nvSpPr>
        <dsp:cNvPr id="0" name=""/>
        <dsp:cNvSpPr/>
      </dsp:nvSpPr>
      <dsp:spPr>
        <a:xfrm>
          <a:off x="3876600" y="880794"/>
          <a:ext cx="2762398" cy="258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a:t>Siempre es importante la búsqueda constante de diagnósticos diferenciales  tanto en el momento del diagnóstico como durante el seguimiento.</a:t>
          </a:r>
          <a:endParaRPr lang="es-CO" sz="1800" kern="1200"/>
        </a:p>
      </dsp:txBody>
      <dsp:txXfrm>
        <a:off x="3952451" y="956645"/>
        <a:ext cx="2610696" cy="2438046"/>
      </dsp:txXfrm>
    </dsp:sp>
    <dsp:sp modelId="{07B5B784-C55D-714A-8E4C-25AAECCF6048}">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6915239" y="1970146"/>
        <a:ext cx="409940" cy="411044"/>
      </dsp:txXfrm>
    </dsp:sp>
    <dsp:sp modelId="{D3109B92-CCC9-CB49-BBE6-DD53A79DBB70}">
      <dsp:nvSpPr>
        <dsp:cNvPr id="0" name=""/>
        <dsp:cNvSpPr/>
      </dsp:nvSpPr>
      <dsp:spPr>
        <a:xfrm>
          <a:off x="7743958" y="880794"/>
          <a:ext cx="2762398" cy="2589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i="0" kern="1200" dirty="0"/>
            <a:t>Las imágenes diagnósticas tienen un rol limitado en el diagnóstico de esta patología </a:t>
          </a:r>
          <a:br>
            <a:rPr lang="es-CO" sz="1800" kern="1200" dirty="0"/>
          </a:br>
          <a:endParaRPr lang="es-CO" sz="1800" kern="1200" dirty="0"/>
        </a:p>
      </dsp:txBody>
      <dsp:txXfrm>
        <a:off x="7819809" y="956645"/>
        <a:ext cx="2610696" cy="243804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2EE07-0F0F-7143-95C5-81829D5815BF}" type="datetimeFigureOut">
              <a:rPr lang="es-CO" smtClean="0"/>
              <a:t>20/02/24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EEBD6-4637-5545-84AC-36E86A84BCF8}" type="slidenum">
              <a:rPr lang="es-CO" smtClean="0"/>
              <a:t>‹Nº›</a:t>
            </a:fld>
            <a:endParaRPr lang="es-CO"/>
          </a:p>
        </p:txBody>
      </p:sp>
    </p:spTree>
    <p:extLst>
      <p:ext uri="{BB962C8B-B14F-4D97-AF65-F5344CB8AC3E}">
        <p14:creationId xmlns:p14="http://schemas.microsoft.com/office/powerpoint/2010/main" val="99638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2</a:t>
            </a:fld>
            <a:endParaRPr lang="es-CO"/>
          </a:p>
        </p:txBody>
      </p:sp>
    </p:spTree>
    <p:extLst>
      <p:ext uri="{BB962C8B-B14F-4D97-AF65-F5344CB8AC3E}">
        <p14:creationId xmlns:p14="http://schemas.microsoft.com/office/powerpoint/2010/main" val="262889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22</a:t>
            </a:fld>
            <a:endParaRPr lang="es-CO"/>
          </a:p>
        </p:txBody>
      </p:sp>
    </p:spTree>
    <p:extLst>
      <p:ext uri="{BB962C8B-B14F-4D97-AF65-F5344CB8AC3E}">
        <p14:creationId xmlns:p14="http://schemas.microsoft.com/office/powerpoint/2010/main" val="284522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None/>
            </a:pPr>
            <a:r>
              <a:rPr lang="es-CO" b="0" i="0" dirty="0">
                <a:solidFill>
                  <a:srgbClr val="232323"/>
                </a:solidFill>
                <a:effectLst/>
                <a:latin typeface="Noto Sans" panose="020B0502040504020204" pitchFamily="34" charset="0"/>
              </a:rPr>
              <a:t>Los mecanismos que potencialmente explican esta elevación incluyen los siguientes:</a:t>
            </a:r>
          </a:p>
          <a:p>
            <a:pPr algn="l"/>
            <a:r>
              <a:rPr lang="es-CO" b="0" i="0" dirty="0">
                <a:solidFill>
                  <a:srgbClr val="232323"/>
                </a:solidFill>
                <a:effectLst/>
                <a:latin typeface="Times New Roman" panose="02020603050405020304" pitchFamily="18" charset="0"/>
              </a:rPr>
              <a:t>●</a:t>
            </a:r>
            <a:r>
              <a:rPr lang="es-CO" b="0" i="0" dirty="0">
                <a:solidFill>
                  <a:srgbClr val="232323"/>
                </a:solidFill>
                <a:effectLst/>
                <a:latin typeface="Noto Sans" panose="020B0502040504020204" pitchFamily="34" charset="0"/>
              </a:rPr>
              <a:t>Un aumento de la presión intratorácica negativa durante la inspiración, que atrae sangre hacia el tórax.</a:t>
            </a:r>
          </a:p>
          <a:p>
            <a:pPr algn="l"/>
            <a:r>
              <a:rPr lang="es-CO" b="0" i="0" dirty="0">
                <a:solidFill>
                  <a:srgbClr val="232323"/>
                </a:solidFill>
                <a:effectLst/>
                <a:latin typeface="Times New Roman" panose="02020603050405020304" pitchFamily="18" charset="0"/>
              </a:rPr>
              <a:t>●</a:t>
            </a:r>
            <a:r>
              <a:rPr lang="es-CO" b="0" i="0" dirty="0">
                <a:solidFill>
                  <a:srgbClr val="232323"/>
                </a:solidFill>
                <a:effectLst/>
                <a:latin typeface="Noto Sans" panose="020B0502040504020204" pitchFamily="34" charset="0"/>
              </a:rPr>
              <a:t>Mejora del emparejamiento ventilación-perfusión debido al aumento de la perfusión de los ápices.</a:t>
            </a:r>
          </a:p>
          <a:p>
            <a:pPr algn="l"/>
            <a:r>
              <a:rPr lang="es-CO" b="0" i="0" dirty="0">
                <a:solidFill>
                  <a:srgbClr val="232323"/>
                </a:solidFill>
                <a:effectLst/>
                <a:latin typeface="Times New Roman" panose="02020603050405020304" pitchFamily="18" charset="0"/>
              </a:rPr>
              <a:t>●</a:t>
            </a:r>
            <a:r>
              <a:rPr lang="es-CO" b="0" i="0" dirty="0">
                <a:solidFill>
                  <a:srgbClr val="232323"/>
                </a:solidFill>
                <a:effectLst/>
                <a:latin typeface="Noto Sans" panose="020B0502040504020204" pitchFamily="34" charset="0"/>
              </a:rPr>
              <a:t>Extravasación de hemoglobina debido al proceso inflamatorio, aunque la evidencia de que esto ocurre en el asma es limitada.</a:t>
            </a:r>
          </a:p>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24</a:t>
            </a:fld>
            <a:endParaRPr lang="es-CO"/>
          </a:p>
        </p:txBody>
      </p:sp>
    </p:spTree>
    <p:extLst>
      <p:ext uri="{BB962C8B-B14F-4D97-AF65-F5344CB8AC3E}">
        <p14:creationId xmlns:p14="http://schemas.microsoft.com/office/powerpoint/2010/main" val="190690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0" i="0" dirty="0">
                <a:solidFill>
                  <a:srgbClr val="232323"/>
                </a:solidFill>
                <a:effectLst/>
                <a:latin typeface="Times New Roman" panose="02020603050405020304" pitchFamily="18" charset="0"/>
              </a:rPr>
              <a:t>●</a:t>
            </a:r>
            <a:r>
              <a:rPr lang="es-CO" b="1" i="0" dirty="0">
                <a:solidFill>
                  <a:srgbClr val="232323"/>
                </a:solidFill>
                <a:effectLst/>
                <a:latin typeface="Noto Sans" panose="020B0502040504020204" pitchFamily="34" charset="0"/>
              </a:rPr>
              <a:t>Técnica</a:t>
            </a:r>
            <a:r>
              <a:rPr lang="es-CO" b="0" i="0" dirty="0">
                <a:solidFill>
                  <a:srgbClr val="232323"/>
                </a:solidFill>
                <a:effectLst/>
                <a:latin typeface="Noto Sans" panose="020B0502040504020204" pitchFamily="34" charset="0"/>
              </a:rPr>
              <a:t> : la maniobra PEF se puede realizar sentado o de pie. La técnica adecuada implica inhalar lo máximo posible, colocar el medidor de flujo máximo rápidamente en la boca, sellar los labios alrededor de la boquilla y exhalar lo más fuerte y rápido posible en el medidor. Para PEF, no es necesario mantener el esfuerzo más allá de uno o dos segundos. La maniobra se realiza tres veces y se registra la más alta de las tres mediciones</a:t>
            </a:r>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26</a:t>
            </a:fld>
            <a:endParaRPr lang="es-CO"/>
          </a:p>
        </p:txBody>
      </p:sp>
    </p:spTree>
    <p:extLst>
      <p:ext uri="{BB962C8B-B14F-4D97-AF65-F5344CB8AC3E}">
        <p14:creationId xmlns:p14="http://schemas.microsoft.com/office/powerpoint/2010/main" val="183556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232323"/>
                </a:solidFill>
                <a:effectLst/>
                <a:latin typeface="Noto Sans" panose="020B0502040504020204" pitchFamily="34" charset="0"/>
              </a:rPr>
              <a:t>aunque un FEV1 </a:t>
            </a:r>
            <a:r>
              <a:rPr lang="es-CO" b="0" i="0" baseline="-25000" dirty="0">
                <a:solidFill>
                  <a:srgbClr val="232323"/>
                </a:solidFill>
                <a:effectLst/>
                <a:latin typeface="Noto Sans" panose="020B0502040504020204" pitchFamily="34" charset="0"/>
              </a:rPr>
              <a:t>&lt;</a:t>
            </a:r>
            <a:r>
              <a:rPr lang="es-CO" b="0" i="0" dirty="0">
                <a:solidFill>
                  <a:srgbClr val="232323"/>
                </a:solidFill>
                <a:effectLst/>
                <a:latin typeface="Noto Sans" panose="020B0502040504020204" pitchFamily="34" charset="0"/>
              </a:rPr>
              <a:t> 60 por ciento o &lt;1,5 L se considera una contraindicación relativa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La </a:t>
            </a:r>
            <a:r>
              <a:rPr lang="es-CO" dirty="0" err="1"/>
              <a:t>hiperrespuesta</a:t>
            </a:r>
            <a:r>
              <a:rPr lang="es-CO" dirty="0"/>
              <a:t> bronquial es el término con el que se define el estrechamiento excesivo de la luz bronquial ante estímulos físicos o químicos que habitualmente sólo provocan una reducción escasa o nula del calibre de la misma La identificación de esta respuesta excesiva a un bron-</a:t>
            </a:r>
          </a:p>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29</a:t>
            </a:fld>
            <a:endParaRPr lang="es-CO"/>
          </a:p>
        </p:txBody>
      </p:sp>
    </p:spTree>
    <p:extLst>
      <p:ext uri="{BB962C8B-B14F-4D97-AF65-F5344CB8AC3E}">
        <p14:creationId xmlns:p14="http://schemas.microsoft.com/office/powerpoint/2010/main" val="47682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232323"/>
                </a:solidFill>
                <a:effectLst/>
                <a:latin typeface="Noto Sans" panose="020B0502040504020204" pitchFamily="34" charset="0"/>
              </a:rPr>
              <a:t>(PC </a:t>
            </a:r>
            <a:r>
              <a:rPr lang="es-CO" b="0" i="0" baseline="-25000" dirty="0">
                <a:solidFill>
                  <a:srgbClr val="232323"/>
                </a:solidFill>
                <a:effectLst/>
                <a:latin typeface="Noto Sans" panose="020B0502040504020204" pitchFamily="34" charset="0"/>
              </a:rPr>
              <a:t>20</a:t>
            </a:r>
            <a:r>
              <a:rPr lang="es-CO" b="0" i="0" dirty="0">
                <a:solidFill>
                  <a:srgbClr val="232323"/>
                </a:solidFill>
                <a:effectLst/>
                <a:latin typeface="Noto Sans" panose="020B0502040504020204" pitchFamily="34" charset="0"/>
              </a:rPr>
              <a:t>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 y es mucho menor en el asmático que en el sujeto normal: 0,8 mg/ml frente a 20 mg/ml. En general, una PC </a:t>
            </a:r>
            <a:r>
              <a:rPr lang="es-CO" b="0" i="0" baseline="-25000" dirty="0">
                <a:solidFill>
                  <a:srgbClr val="232323"/>
                </a:solidFill>
                <a:effectLst/>
                <a:latin typeface="Noto Sans" panose="020B0502040504020204" pitchFamily="34" charset="0"/>
              </a:rPr>
              <a:t>20</a:t>
            </a:r>
            <a:r>
              <a:rPr lang="es-CO" b="0" i="0" dirty="0">
                <a:solidFill>
                  <a:srgbClr val="232323"/>
                </a:solidFill>
                <a:effectLst/>
                <a:latin typeface="Noto Sans" panose="020B0502040504020204" pitchFamily="34" charset="0"/>
              </a:rPr>
              <a:t> ≤8 mg/ml es compatible con asma; y una PC </a:t>
            </a:r>
            <a:r>
              <a:rPr lang="es-CO" b="0" i="0" baseline="-25000" dirty="0">
                <a:solidFill>
                  <a:srgbClr val="232323"/>
                </a:solidFill>
                <a:effectLst/>
                <a:latin typeface="Noto Sans" panose="020B0502040504020204" pitchFamily="34" charset="0"/>
              </a:rPr>
              <a:t>20</a:t>
            </a:r>
            <a:r>
              <a:rPr lang="es-CO" b="0" i="0" dirty="0">
                <a:solidFill>
                  <a:srgbClr val="232323"/>
                </a:solidFill>
                <a:effectLst/>
                <a:latin typeface="Noto Sans" panose="020B0502040504020204" pitchFamily="34" charset="0"/>
              </a:rPr>
              <a:t> ​&gt;16 mg/</a:t>
            </a:r>
            <a:r>
              <a:rPr lang="es-CO" b="0" i="0" dirty="0" err="1">
                <a:solidFill>
                  <a:srgbClr val="232323"/>
                </a:solidFill>
                <a:effectLst/>
                <a:latin typeface="Noto Sans" panose="020B0502040504020204" pitchFamily="34" charset="0"/>
              </a:rPr>
              <a:t>mL</a:t>
            </a:r>
            <a:r>
              <a:rPr lang="es-CO" b="0" i="0" dirty="0">
                <a:solidFill>
                  <a:srgbClr val="232323"/>
                </a:solidFill>
                <a:effectLst/>
                <a:latin typeface="Noto Sans" panose="020B0502040504020204" pitchFamily="34" charset="0"/>
              </a:rPr>
              <a:t> se considera una prueba negativa.</a:t>
            </a:r>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30</a:t>
            </a:fld>
            <a:endParaRPr lang="es-CO"/>
          </a:p>
        </p:txBody>
      </p:sp>
    </p:spTree>
    <p:extLst>
      <p:ext uri="{BB962C8B-B14F-4D97-AF65-F5344CB8AC3E}">
        <p14:creationId xmlns:p14="http://schemas.microsoft.com/office/powerpoint/2010/main" val="392785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232323"/>
                </a:solidFill>
                <a:effectLst/>
                <a:latin typeface="Noto Sans" panose="020B0502040504020204" pitchFamily="34" charset="0"/>
              </a:rPr>
              <a:t> tos intermitente, sibilancias y dificultad para respirar provocadas por desencadenantes característicos y aliviadas con medicamentos broncodilatadores, es difícil proporcionar una definición que distinga el asma de afecciones similares y superpuestas</a:t>
            </a:r>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3</a:t>
            </a:fld>
            <a:endParaRPr lang="es-CO"/>
          </a:p>
        </p:txBody>
      </p:sp>
    </p:spTree>
    <p:extLst>
      <p:ext uri="{BB962C8B-B14F-4D97-AF65-F5344CB8AC3E}">
        <p14:creationId xmlns:p14="http://schemas.microsoft.com/office/powerpoint/2010/main" val="395937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6</a:t>
            </a:fld>
            <a:endParaRPr lang="es-CO"/>
          </a:p>
        </p:txBody>
      </p:sp>
    </p:spTree>
    <p:extLst>
      <p:ext uri="{BB962C8B-B14F-4D97-AF65-F5344CB8AC3E}">
        <p14:creationId xmlns:p14="http://schemas.microsoft.com/office/powerpoint/2010/main" val="309588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10</a:t>
            </a:fld>
            <a:endParaRPr lang="es-CO"/>
          </a:p>
        </p:txBody>
      </p:sp>
    </p:spTree>
    <p:extLst>
      <p:ext uri="{BB962C8B-B14F-4D97-AF65-F5344CB8AC3E}">
        <p14:creationId xmlns:p14="http://schemas.microsoft.com/office/powerpoint/2010/main" val="185031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0" i="0" dirty="0">
                <a:solidFill>
                  <a:srgbClr val="232323"/>
                </a:solidFill>
                <a:effectLst/>
                <a:latin typeface="Noto Sans" panose="020B0502040504020204" pitchFamily="34" charset="0"/>
              </a:rPr>
              <a:t>pulso paradójico (caída de más de 12 </a:t>
            </a:r>
            <a:r>
              <a:rPr lang="es-CO" b="0" i="0" dirty="0" err="1">
                <a:solidFill>
                  <a:srgbClr val="232323"/>
                </a:solidFill>
                <a:effectLst/>
                <a:latin typeface="Noto Sans" panose="020B0502040504020204" pitchFamily="34" charset="0"/>
              </a:rPr>
              <a:t>mmHg</a:t>
            </a:r>
            <a:r>
              <a:rPr lang="es-CO" b="0" i="0" dirty="0">
                <a:solidFill>
                  <a:srgbClr val="232323"/>
                </a:solidFill>
                <a:effectLst/>
                <a:latin typeface="Noto Sans" panose="020B0502040504020204" pitchFamily="34" charset="0"/>
              </a:rPr>
              <a:t> en la presión arterial sistólica durante la inspiración) </a:t>
            </a:r>
          </a:p>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12</a:t>
            </a:fld>
            <a:endParaRPr lang="es-CO"/>
          </a:p>
        </p:txBody>
      </p:sp>
    </p:spTree>
    <p:extLst>
      <p:ext uri="{BB962C8B-B14F-4D97-AF65-F5344CB8AC3E}">
        <p14:creationId xmlns:p14="http://schemas.microsoft.com/office/powerpoint/2010/main" val="14633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13</a:t>
            </a:fld>
            <a:endParaRPr lang="es-CO"/>
          </a:p>
        </p:txBody>
      </p:sp>
    </p:spTree>
    <p:extLst>
      <p:ext uri="{BB962C8B-B14F-4D97-AF65-F5344CB8AC3E}">
        <p14:creationId xmlns:p14="http://schemas.microsoft.com/office/powerpoint/2010/main" val="4069479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15</a:t>
            </a:fld>
            <a:endParaRPr lang="es-CO"/>
          </a:p>
        </p:txBody>
      </p:sp>
    </p:spTree>
    <p:extLst>
      <p:ext uri="{BB962C8B-B14F-4D97-AF65-F5344CB8AC3E}">
        <p14:creationId xmlns:p14="http://schemas.microsoft.com/office/powerpoint/2010/main" val="289797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232323"/>
                </a:solidFill>
                <a:effectLst/>
                <a:latin typeface="Noto Sans" panose="020B0502040504020204" pitchFamily="34" charset="0"/>
              </a:rPr>
              <a:t>menos que el límite inferior normal [LLN], que es el límite en el quinto percentil del intervalo de confianza proporcionado electrónicamente por los espirómetros computarizados modernos)</a:t>
            </a:r>
          </a:p>
          <a:p>
            <a:endParaRPr lang="es-CO" b="0" i="0" dirty="0">
              <a:solidFill>
                <a:srgbClr val="232323"/>
              </a:solidFill>
              <a:effectLst/>
              <a:latin typeface="Noto Sans" panose="020B0502040504020204" pitchFamily="34" charset="0"/>
            </a:endParaRPr>
          </a:p>
          <a:p>
            <a:pPr algn="l"/>
            <a:r>
              <a:rPr lang="es-CO" b="0" i="0" dirty="0">
                <a:solidFill>
                  <a:srgbClr val="232323"/>
                </a:solidFill>
                <a:effectLst/>
                <a:latin typeface="Noto Sans" panose="020B0502040504020204" pitchFamily="34" charset="0"/>
              </a:rPr>
              <a:t>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 volumen espiratorio forzado en un segundo; FVC: capacidad vital forzada; LIN: límite inferior de lo normal, el percentil 5.</a:t>
            </a:r>
          </a:p>
          <a:p>
            <a:pPr algn="l"/>
            <a:r>
              <a:rPr lang="es-CO" b="0" i="0" dirty="0">
                <a:solidFill>
                  <a:srgbClr val="232323"/>
                </a:solidFill>
                <a:effectLst/>
                <a:latin typeface="Noto Sans" panose="020B0502040504020204" pitchFamily="34" charset="0"/>
              </a:rPr>
              <a:t>* Bajo se refiere a niveles por debajo del percentil 5, o una puntuación z &lt;–1,645; Los valores absolutos no se utilizan debido a cambios en la espirometría con la edad y otros factores.</a:t>
            </a:r>
          </a:p>
          <a:p>
            <a:pPr algn="l"/>
            <a:r>
              <a:rPr lang="es-CO" b="0" i="0" dirty="0">
                <a:solidFill>
                  <a:srgbClr val="232323"/>
                </a:solidFill>
                <a:effectLst/>
                <a:latin typeface="Noto Sans" panose="020B0502040504020204" pitchFamily="34" charset="0"/>
              </a:rPr>
              <a:t>¶ Una CVF reducida no demuestra un proceso restrictivo. La confirmación de la restricción requiere la evaluación de los volúmenes pulmonares en un laboratorio de función pulmonar (es decir, puntuación z de capacidad pulmonar total &lt;–1,645 o por debajo del quinto percentil).</a:t>
            </a:r>
          </a:p>
          <a:p>
            <a:pPr algn="l"/>
            <a:r>
              <a:rPr lang="el-GR" b="0" i="0" dirty="0">
                <a:solidFill>
                  <a:srgbClr val="232323"/>
                </a:solidFill>
                <a:effectLst/>
                <a:latin typeface="Noto Sans" panose="020B0502040504020204" pitchFamily="34" charset="0"/>
              </a:rPr>
              <a:t>Δ </a:t>
            </a:r>
            <a:r>
              <a:rPr lang="es-CO" b="0" i="0" dirty="0">
                <a:solidFill>
                  <a:srgbClr val="232323"/>
                </a:solidFill>
                <a:effectLst/>
                <a:latin typeface="Noto Sans" panose="020B0502040504020204" pitchFamily="34" charset="0"/>
              </a:rPr>
              <a:t>Una FVC reducida con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/FVC y volúmenes pulmonares normales es un patrón "inespecífico" que puede seguirse con el tiempo. Un tercio de los pacientes con patrones inespecíficos desarrollan enfermedad obstructiva o restrictiva en los próximos tres años.</a:t>
            </a:r>
          </a:p>
          <a:p>
            <a:pPr algn="l"/>
            <a:r>
              <a:rPr lang="es-CO" b="0" i="0" dirty="0">
                <a:solidFill>
                  <a:srgbClr val="232323"/>
                </a:solidFill>
                <a:effectLst/>
                <a:latin typeface="Noto Sans" panose="020B0502040504020204" pitchFamily="34" charset="0"/>
              </a:rPr>
              <a:t>◊ Muchos pacientes con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/FVC reducido y FVC baja tienen una obstrucción simple con atrapamiento de aire o falta de exhalación completa.</a:t>
            </a:r>
          </a:p>
          <a:p>
            <a:pPr algn="l"/>
            <a:r>
              <a:rPr lang="es-CO" b="0" i="0" dirty="0">
                <a:solidFill>
                  <a:srgbClr val="232323"/>
                </a:solidFill>
                <a:effectLst/>
                <a:latin typeface="Noto Sans" panose="020B0502040504020204" pitchFamily="34" charset="0"/>
              </a:rPr>
              <a:t>§ La gravedad de las deficiencias ventilatorias obstructivas y mixtas obstructivas/restrictivas se clasifica fisiológicamente mediante la disminución del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 A los pacientes con restricción se les debe confirmar y clasificar el deterioro restrictivo según la capacidad pulmonar total, pero se puede monitorear mediante cambios en el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 El FEV </a:t>
            </a:r>
            <a:r>
              <a:rPr lang="es-CO" b="0" i="0" baseline="-25000" dirty="0">
                <a:solidFill>
                  <a:srgbClr val="232323"/>
                </a:solidFill>
                <a:effectLst/>
                <a:latin typeface="Noto Sans" panose="020B0502040504020204" pitchFamily="34" charset="0"/>
              </a:rPr>
              <a:t>1</a:t>
            </a:r>
            <a:r>
              <a:rPr lang="es-CO" b="0" i="0" dirty="0">
                <a:solidFill>
                  <a:srgbClr val="232323"/>
                </a:solidFill>
                <a:effectLst/>
                <a:latin typeface="Noto Sans" panose="020B0502040504020204" pitchFamily="34" charset="0"/>
              </a:rPr>
              <a:t> también se puede utilizar como método alternativo para calificar la gravedad de la restricción confirmada cuando solo se dispone de espirometría o % de valores previstos.</a:t>
            </a:r>
          </a:p>
          <a:p>
            <a:r>
              <a:rPr lang="es-CO" b="0" i="0" dirty="0">
                <a:solidFill>
                  <a:srgbClr val="232323"/>
                </a:solidFill>
                <a:effectLst/>
                <a:latin typeface="Noto Sans" panose="020B0502040504020204" pitchFamily="34" charset="0"/>
              </a:rPr>
              <a:t>¥ La puntuación Z es el método preferido para clasificar la gravedad según las pautas de 2022 de la Sociedad Respiratoria Europea/Sociedad Torácica Estadounidense (ERS/ATS) porque reduce el sesgo debido a la edad, el sexo y otros factores. Algunos programas de espirometría continúan informando el porcentaje previsto, por lo que también incluimos una categorización basada en este método de informe. La clasificación de gravedad porcentual prevista se ha adaptado de directrices anteriores y se ha modernizado reduciendo el número de categorías distintas.</a:t>
            </a:r>
            <a:endParaRPr lang="es-CO" dirty="0"/>
          </a:p>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17</a:t>
            </a:fld>
            <a:endParaRPr lang="es-CO"/>
          </a:p>
        </p:txBody>
      </p:sp>
    </p:spTree>
    <p:extLst>
      <p:ext uri="{BB962C8B-B14F-4D97-AF65-F5344CB8AC3E}">
        <p14:creationId xmlns:p14="http://schemas.microsoft.com/office/powerpoint/2010/main" val="349212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B1EEBD6-4637-5545-84AC-36E86A84BCF8}" type="slidenum">
              <a:rPr lang="es-CO" smtClean="0"/>
              <a:t>19</a:t>
            </a:fld>
            <a:endParaRPr lang="es-CO"/>
          </a:p>
        </p:txBody>
      </p:sp>
    </p:spTree>
    <p:extLst>
      <p:ext uri="{BB962C8B-B14F-4D97-AF65-F5344CB8AC3E}">
        <p14:creationId xmlns:p14="http://schemas.microsoft.com/office/powerpoint/2010/main" val="429407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DFB84C-F124-B067-CC02-02EFD86CD8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6C2CE21-B44F-99EC-3A84-DEB42BC5F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B13718B-24BB-3CE9-EA7E-96928CDCC3FB}"/>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47B50FB9-F2ED-4D22-01F0-3905BEFEC6F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267F4F-E2C0-C82D-2185-A2CDE5BB76B3}"/>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326952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C01CA-E316-4DD1-5A0E-38BC9D660D8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1AB25F-AF11-FEE2-54B8-BB820F9E43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13DA78E-0036-EF64-6561-40849C2567A7}"/>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0B6FDEFB-432E-7769-95C6-E883C07E3B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FA4402-3016-BB2F-D7FF-635F0268C945}"/>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401509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7C609-EF1C-B251-C959-8A4D0A7649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E83CD8D-C8F0-B03F-6181-03CE1B80660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138B562-E843-643C-1C19-7502D83714AD}"/>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56B05F38-78D0-F442-D4DA-D734C732C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0895E85-C381-8CD4-C94D-7C80C8900E84}"/>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322786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DFB84C-F124-B067-CC02-02EFD86CD80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36C2CE21-B44F-99EC-3A84-DEB42BC5F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FB13718B-24BB-3CE9-EA7E-96928CDCC3FB}"/>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47B50FB9-F2ED-4D22-01F0-3905BEFEC6F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0267F4F-E2C0-C82D-2185-A2CDE5BB76B3}"/>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373605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5E370-342B-D425-9718-7D029C37744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443EAA4-DFFA-B9B3-6C3A-24792C197B2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A9AB4925-4037-296B-3AF0-B2FB68860F89}"/>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364080CF-9A9C-6299-6223-90051C1A823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637EFA0-3E58-DD13-4E04-0790A0CEDD65}"/>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147365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4BE2F-7A59-B82F-EA4A-B3630C57DC0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C87524A-78EB-707E-B49E-F3D16086F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4C9BA44-2ED2-8FAB-197E-CC2D70FF559D}"/>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CDB9ED5D-7FF5-EA1C-5A54-584159F46B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77471C-16C8-F8AB-7F09-EB3856C0C4D7}"/>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325289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1D8B4-B799-FA45-8079-EE8E724D07B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67D7FFE1-B336-B464-8273-71CA76F4437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9943BF28-AEB8-773B-D1AD-BB24B43E840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8344A84A-27B8-4AA2-E047-9728419AB39B}"/>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6" name="Marcador de pie de página 5">
            <a:extLst>
              <a:ext uri="{FF2B5EF4-FFF2-40B4-BE49-F238E27FC236}">
                <a16:creationId xmlns:a16="http://schemas.microsoft.com/office/drawing/2014/main" id="{54EBAEBA-4471-37F2-B23D-5D4D0E96F2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A2232C-3B8C-EEA2-0944-D64927E9E013}"/>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984193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61121-753F-1E05-5469-D9DC8243964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1C158E0-0FF9-AF9A-9D96-E72328BF4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C1521AB8-34DA-C65D-5763-2019969F1F1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C34788A5-C267-B255-2C00-72716E5B1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3F8224F-0A93-9096-C6F3-3241F9B2CA6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78326969-A514-7C12-93A6-BEE7C67A84B0}"/>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8" name="Marcador de pie de página 7">
            <a:extLst>
              <a:ext uri="{FF2B5EF4-FFF2-40B4-BE49-F238E27FC236}">
                <a16:creationId xmlns:a16="http://schemas.microsoft.com/office/drawing/2014/main" id="{974F0BB1-5A7C-C9D8-05DC-CE6D643C250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AD55EFA-88BE-5D96-7ABC-C20EE61D1AF5}"/>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422854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2060A-A4C3-3792-2A24-B6CC534A646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8A6A3AAE-EE2E-7409-5B98-0A4DE562F1EB}"/>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4" name="Marcador de pie de página 3">
            <a:extLst>
              <a:ext uri="{FF2B5EF4-FFF2-40B4-BE49-F238E27FC236}">
                <a16:creationId xmlns:a16="http://schemas.microsoft.com/office/drawing/2014/main" id="{9562DCAA-4826-6F47-7235-75F8DC88216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89CA385-E77B-FBBB-3112-021DFCDA4A37}"/>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4157424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8ADB9F-391F-C414-DFDD-5ACFE71EF1D0}"/>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3" name="Marcador de pie de página 2">
            <a:extLst>
              <a:ext uri="{FF2B5EF4-FFF2-40B4-BE49-F238E27FC236}">
                <a16:creationId xmlns:a16="http://schemas.microsoft.com/office/drawing/2014/main" id="{CAE45D6C-8017-4B03-F284-5356AAFA82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CCD7E9C-7E7C-A295-4F7B-4633004DCC61}"/>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348791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D7835-0DDB-ABAB-97DC-2A27B951E93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F93907EA-EC0B-B679-406A-7DFE029AE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410BDF6E-AC88-F6BA-E303-00414C7B0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95FC5FC-1582-7519-E925-3D3B874F299D}"/>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6" name="Marcador de pie de página 5">
            <a:extLst>
              <a:ext uri="{FF2B5EF4-FFF2-40B4-BE49-F238E27FC236}">
                <a16:creationId xmlns:a16="http://schemas.microsoft.com/office/drawing/2014/main" id="{1A675DBC-65D8-B7B8-6AD5-844C55EB0F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44DD2C-457F-771E-2E34-5764681D4C29}"/>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296068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5E370-342B-D425-9718-7D029C37744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43EAA4-DFFA-B9B3-6C3A-24792C197B2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AB4925-4037-296B-3AF0-B2FB68860F89}"/>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364080CF-9A9C-6299-6223-90051C1A823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637EFA0-3E58-DD13-4E04-0790A0CEDD65}"/>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404346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554E1-B0B2-E83A-C8AE-3C402F93C3D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93D8327-C23B-FBB9-74CF-D55D33C99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7F65A0F5-632E-413E-BCE8-BC90FF382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F1B6013-1999-CEE9-7077-39A3FE09ECD5}"/>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6" name="Marcador de pie de página 5">
            <a:extLst>
              <a:ext uri="{FF2B5EF4-FFF2-40B4-BE49-F238E27FC236}">
                <a16:creationId xmlns:a16="http://schemas.microsoft.com/office/drawing/2014/main" id="{17B39E48-2E95-4921-7F82-AA60A0C9D64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E000C6-56E5-04E3-8075-28CF2AE5A4F9}"/>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3372233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C01CA-E316-4DD1-5A0E-38BC9D660D8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DD1AB25F-AF11-FEE2-54B8-BB820F9E439F}"/>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113DA78E-0036-EF64-6561-40849C2567A7}"/>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0B6FDEFB-432E-7769-95C6-E883C07E3B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FA4402-3016-BB2F-D7FF-635F0268C945}"/>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2455215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7C609-EF1C-B251-C959-8A4D0A7649F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E83CD8D-C8F0-B03F-6181-03CE1B80660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4138B562-E843-643C-1C19-7502D83714AD}"/>
              </a:ext>
            </a:extLst>
          </p:cNvPr>
          <p:cNvSpPr>
            <a:spLocks noGrp="1"/>
          </p:cNvSpPr>
          <p:nvPr>
            <p:ph type="dt" sz="half" idx="10"/>
          </p:nvPr>
        </p:nvSpPr>
        <p:spPr/>
        <p:txBody>
          <a:body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56B05F38-78D0-F442-D4DA-D734C732C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0895E85-C381-8CD4-C94D-7C80C8900E84}"/>
              </a:ext>
            </a:extLst>
          </p:cNvPr>
          <p:cNvSpPr>
            <a:spLocks noGrp="1"/>
          </p:cNvSpPr>
          <p:nvPr>
            <p:ph type="sldNum" sz="quarter" idx="12"/>
          </p:nvPr>
        </p:nvSpPr>
        <p:spPr/>
        <p:txBody>
          <a:bodyPr/>
          <a:lstStyle/>
          <a:p>
            <a:fld id="{C5B5B1DE-5DA8-E14A-870A-1F70A3200BD5}" type="slidenum">
              <a:rPr lang="es-CO" smtClean="0"/>
              <a:t>‹Nº›</a:t>
            </a:fld>
            <a:endParaRPr lang="es-CO"/>
          </a:p>
        </p:txBody>
      </p:sp>
    </p:spTree>
    <p:extLst>
      <p:ext uri="{BB962C8B-B14F-4D97-AF65-F5344CB8AC3E}">
        <p14:creationId xmlns:p14="http://schemas.microsoft.com/office/powerpoint/2010/main" val="321580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4BE2F-7A59-B82F-EA4A-B3630C57DC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C87524A-78EB-707E-B49E-F3D16086F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4C9BA44-2ED2-8FAB-197E-CC2D70FF559D}"/>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CDB9ED5D-7FF5-EA1C-5A54-584159F46B9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77471C-16C8-F8AB-7F09-EB3856C0C4D7}"/>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114219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1D8B4-B799-FA45-8079-EE8E724D07B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D7FFE1-B336-B464-8273-71CA76F4437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943BF28-AEB8-773B-D1AD-BB24B43E840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344A84A-27B8-4AA2-E047-9728419AB39B}"/>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6" name="Marcador de pie de página 5">
            <a:extLst>
              <a:ext uri="{FF2B5EF4-FFF2-40B4-BE49-F238E27FC236}">
                <a16:creationId xmlns:a16="http://schemas.microsoft.com/office/drawing/2014/main" id="{54EBAEBA-4471-37F2-B23D-5D4D0E96F2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A2232C-3B8C-EEA2-0944-D64927E9E013}"/>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179476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61121-753F-1E05-5469-D9DC8243964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1C158E0-0FF9-AF9A-9D96-E72328BF4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521AB8-34DA-C65D-5763-2019969F1F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34788A5-C267-B255-2C00-72716E5B1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F8224F-0A93-9096-C6F3-3241F9B2CA6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8326969-A514-7C12-93A6-BEE7C67A84B0}"/>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8" name="Marcador de pie de página 7">
            <a:extLst>
              <a:ext uri="{FF2B5EF4-FFF2-40B4-BE49-F238E27FC236}">
                <a16:creationId xmlns:a16="http://schemas.microsoft.com/office/drawing/2014/main" id="{974F0BB1-5A7C-C9D8-05DC-CE6D643C250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AD55EFA-88BE-5D96-7ABC-C20EE61D1AF5}"/>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385333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62060A-A4C3-3792-2A24-B6CC534A64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A6A3AAE-EE2E-7409-5B98-0A4DE562F1EB}"/>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4" name="Marcador de pie de página 3">
            <a:extLst>
              <a:ext uri="{FF2B5EF4-FFF2-40B4-BE49-F238E27FC236}">
                <a16:creationId xmlns:a16="http://schemas.microsoft.com/office/drawing/2014/main" id="{9562DCAA-4826-6F47-7235-75F8DC88216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89CA385-E77B-FBBB-3112-021DFCDA4A37}"/>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75456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8ADB9F-391F-C414-DFDD-5ACFE71EF1D0}"/>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3" name="Marcador de pie de página 2">
            <a:extLst>
              <a:ext uri="{FF2B5EF4-FFF2-40B4-BE49-F238E27FC236}">
                <a16:creationId xmlns:a16="http://schemas.microsoft.com/office/drawing/2014/main" id="{CAE45D6C-8017-4B03-F284-5356AAFA82C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CCD7E9C-7E7C-A295-4F7B-4633004DCC61}"/>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368421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1D7835-0DDB-ABAB-97DC-2A27B951E9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3907EA-EC0B-B679-406A-7DFE029AE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10BDF6E-AC88-F6BA-E303-00414C7B0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5FC5FC-1582-7519-E925-3D3B874F299D}"/>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6" name="Marcador de pie de página 5">
            <a:extLst>
              <a:ext uri="{FF2B5EF4-FFF2-40B4-BE49-F238E27FC236}">
                <a16:creationId xmlns:a16="http://schemas.microsoft.com/office/drawing/2014/main" id="{1A675DBC-65D8-B7B8-6AD5-844C55EB0F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744DD2C-457F-771E-2E34-5764681D4C29}"/>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46620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554E1-B0B2-E83A-C8AE-3C402F93C3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93D8327-C23B-FBB9-74CF-D55D33C99F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7F65A0F5-632E-413E-BCE8-BC90FF382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F1B6013-1999-CEE9-7077-39A3FE09ECD5}"/>
              </a:ext>
            </a:extLst>
          </p:cNvPr>
          <p:cNvSpPr>
            <a:spLocks noGrp="1"/>
          </p:cNvSpPr>
          <p:nvPr>
            <p:ph type="dt" sz="half" idx="10"/>
          </p:nvPr>
        </p:nvSpPr>
        <p:spPr/>
        <p:txBody>
          <a:bodyPr/>
          <a:lstStyle/>
          <a:p>
            <a:fld id="{CD297B2B-F2F8-B342-B661-643C6594F08B}" type="datetimeFigureOut">
              <a:rPr lang="es-CO" smtClean="0"/>
              <a:t>20/02/24</a:t>
            </a:fld>
            <a:endParaRPr lang="es-CO"/>
          </a:p>
        </p:txBody>
      </p:sp>
      <p:sp>
        <p:nvSpPr>
          <p:cNvPr id="6" name="Marcador de pie de página 5">
            <a:extLst>
              <a:ext uri="{FF2B5EF4-FFF2-40B4-BE49-F238E27FC236}">
                <a16:creationId xmlns:a16="http://schemas.microsoft.com/office/drawing/2014/main" id="{17B39E48-2E95-4921-7F82-AA60A0C9D64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1E000C6-56E5-04E3-8075-28CF2AE5A4F9}"/>
              </a:ext>
            </a:extLst>
          </p:cNvPr>
          <p:cNvSpPr>
            <a:spLocks noGrp="1"/>
          </p:cNvSpPr>
          <p:nvPr>
            <p:ph type="sldNum" sz="quarter" idx="12"/>
          </p:nvPr>
        </p:nvSpPr>
        <p:spPr/>
        <p:txBody>
          <a:bodyPr/>
          <a:lstStyle/>
          <a:p>
            <a:fld id="{6CAB6D63-519F-674B-BC42-49A438DCA90C}" type="slidenum">
              <a:rPr lang="es-CO" smtClean="0"/>
              <a:t>‹Nº›</a:t>
            </a:fld>
            <a:endParaRPr lang="es-CO"/>
          </a:p>
        </p:txBody>
      </p:sp>
    </p:spTree>
    <p:extLst>
      <p:ext uri="{BB962C8B-B14F-4D97-AF65-F5344CB8AC3E}">
        <p14:creationId xmlns:p14="http://schemas.microsoft.com/office/powerpoint/2010/main" val="37780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073353-CBAF-BB37-4E4E-A37A31AB7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ABD6F64-C9D9-2FC0-DD1F-C08FE7037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F84228A-7FCA-5544-99D1-A02F4F0DA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97B2B-F2F8-B342-B661-643C6594F08B}" type="datetimeFigureOut">
              <a:rPr lang="es-CO" smtClean="0"/>
              <a:t>20/02/24</a:t>
            </a:fld>
            <a:endParaRPr lang="es-CO"/>
          </a:p>
        </p:txBody>
      </p:sp>
      <p:sp>
        <p:nvSpPr>
          <p:cNvPr id="5" name="Marcador de pie de página 4">
            <a:extLst>
              <a:ext uri="{FF2B5EF4-FFF2-40B4-BE49-F238E27FC236}">
                <a16:creationId xmlns:a16="http://schemas.microsoft.com/office/drawing/2014/main" id="{0EC1EFC6-029A-5272-B332-0CD5E8613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C2BB21E-D42C-EE45-8B13-60297C8EF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B6D63-519F-674B-BC42-49A438DCA90C}" type="slidenum">
              <a:rPr lang="es-CO" smtClean="0"/>
              <a:t>‹Nº›</a:t>
            </a:fld>
            <a:endParaRPr lang="es-CO"/>
          </a:p>
        </p:txBody>
      </p:sp>
    </p:spTree>
    <p:extLst>
      <p:ext uri="{BB962C8B-B14F-4D97-AF65-F5344CB8AC3E}">
        <p14:creationId xmlns:p14="http://schemas.microsoft.com/office/powerpoint/2010/main" val="82225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C073353-CBAF-BB37-4E4E-A37A31AB7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ABD6F64-C9D9-2FC0-DD1F-C08FE7037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9F84228A-7FCA-5544-99D1-A02F4F0DA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E699F-06B2-6046-AE77-4163F561B680}" type="datetimeFigureOut">
              <a:rPr lang="es-CO" smtClean="0"/>
              <a:t>20/02/24</a:t>
            </a:fld>
            <a:endParaRPr lang="es-CO"/>
          </a:p>
        </p:txBody>
      </p:sp>
      <p:sp>
        <p:nvSpPr>
          <p:cNvPr id="5" name="Marcador de pie de página 4">
            <a:extLst>
              <a:ext uri="{FF2B5EF4-FFF2-40B4-BE49-F238E27FC236}">
                <a16:creationId xmlns:a16="http://schemas.microsoft.com/office/drawing/2014/main" id="{0EC1EFC6-029A-5272-B332-0CD5E8613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C2BB21E-D42C-EE45-8B13-60297C8EF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B1DE-5DA8-E14A-870A-1F70A3200BD5}" type="slidenum">
              <a:rPr lang="es-CO" smtClean="0"/>
              <a:t>‹Nº›</a:t>
            </a:fld>
            <a:endParaRPr lang="es-CO"/>
          </a:p>
        </p:txBody>
      </p:sp>
    </p:spTree>
    <p:extLst>
      <p:ext uri="{BB962C8B-B14F-4D97-AF65-F5344CB8AC3E}">
        <p14:creationId xmlns:p14="http://schemas.microsoft.com/office/powerpoint/2010/main" val="1562040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 de texto 6">
            <a:extLst>
              <a:ext uri="{FF2B5EF4-FFF2-40B4-BE49-F238E27FC236}">
                <a16:creationId xmlns:a16="http://schemas.microsoft.com/office/drawing/2014/main" id="{2FD51333-008D-AF4F-6BBA-5A68577133CA}"/>
              </a:ext>
            </a:extLst>
          </p:cNvPr>
          <p:cNvSpPr txBox="1"/>
          <p:nvPr/>
        </p:nvSpPr>
        <p:spPr>
          <a:xfrm>
            <a:off x="3544989" y="3816968"/>
            <a:ext cx="6248400" cy="459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595959"/>
                </a:solidFill>
                <a:latin typeface="Helvetica" panose="020B0604020202020204" pitchFamily="34" charset="0"/>
                <a:ea typeface="Roboto" panose="02000000000000000000" pitchFamily="2" charset="0"/>
                <a:cs typeface="Helvetica" panose="020B0604020202020204" pitchFamily="34" charset="0"/>
              </a:rPr>
              <a:t>Jorge Hernán Piraquive Roa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595959"/>
                </a:solidFill>
                <a:effectLst/>
                <a:uLnTx/>
                <a:uFillTx/>
                <a:latin typeface="Helvetica" panose="020B0604020202020204" pitchFamily="34" charset="0"/>
                <a:ea typeface="Roboto" panose="02000000000000000000" pitchFamily="2" charset="0"/>
                <a:cs typeface="Helvetica" panose="020B0604020202020204" pitchFamily="34" charset="0"/>
              </a:rPr>
              <a:t>Med</a:t>
            </a:r>
            <a:r>
              <a:rPr lang="es-ES" sz="1600" dirty="0" err="1">
                <a:solidFill>
                  <a:srgbClr val="595959"/>
                </a:solidFill>
                <a:latin typeface="Helvetica" panose="020B0604020202020204" pitchFamily="34" charset="0"/>
                <a:ea typeface="Roboto" panose="02000000000000000000" pitchFamily="2" charset="0"/>
                <a:cs typeface="Helvetica" panose="020B0604020202020204" pitchFamily="34" charset="0"/>
              </a:rPr>
              <a:t>icina</a:t>
            </a:r>
            <a:r>
              <a:rPr lang="es-ES" sz="1600" dirty="0">
                <a:solidFill>
                  <a:srgbClr val="595959"/>
                </a:solidFill>
                <a:latin typeface="Helvetica" panose="020B0604020202020204" pitchFamily="34" charset="0"/>
                <a:ea typeface="Roboto" panose="02000000000000000000" pitchFamily="2" charset="0"/>
                <a:cs typeface="Helvetica" panose="020B0604020202020204" pitchFamily="34" charset="0"/>
              </a:rPr>
              <a:t> interna Neumología</a:t>
            </a:r>
            <a:endParaRPr kumimoji="0" lang="es-CO" sz="1600" b="0" i="0" u="none" strike="noStrike" kern="1200" cap="none" spc="0" normalizeH="0" baseline="0" noProof="0" dirty="0">
              <a:ln>
                <a:noFill/>
              </a:ln>
              <a:solidFill>
                <a:prstClr val="black"/>
              </a:solidFill>
              <a:effectLst/>
              <a:uLnTx/>
              <a:uFillTx/>
              <a:latin typeface="Helvetica" panose="020B0604020202020204" pitchFamily="34" charset="0"/>
              <a:ea typeface="Roboto" panose="02000000000000000000" pitchFamily="2" charset="0"/>
              <a:cs typeface="Helvetica" panose="020B0604020202020204" pitchFamily="34" charset="0"/>
            </a:endParaRPr>
          </a:p>
        </p:txBody>
      </p:sp>
      <p:sp>
        <p:nvSpPr>
          <p:cNvPr id="3" name="Cuadro de texto 1">
            <a:extLst>
              <a:ext uri="{FF2B5EF4-FFF2-40B4-BE49-F238E27FC236}">
                <a16:creationId xmlns:a16="http://schemas.microsoft.com/office/drawing/2014/main" id="{57E675DA-BFA1-CB21-5B4A-A98F826311FA}"/>
              </a:ext>
            </a:extLst>
          </p:cNvPr>
          <p:cNvSpPr txBox="1"/>
          <p:nvPr/>
        </p:nvSpPr>
        <p:spPr>
          <a:xfrm>
            <a:off x="3544989" y="3199130"/>
            <a:ext cx="6248400" cy="4597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595959"/>
                </a:solidFill>
                <a:effectLst/>
                <a:uLnTx/>
                <a:uFillTx/>
                <a:latin typeface="Helvetica" panose="020B0604020202020204" pitchFamily="34" charset="0"/>
                <a:ea typeface="Roboto" panose="02000000000000000000" pitchFamily="2" charset="0"/>
                <a:cs typeface="Helvetica" panose="020B0604020202020204" pitchFamily="34" charset="0"/>
              </a:rPr>
              <a:t>DIAGNÓSTICO DEL ASMA</a:t>
            </a:r>
            <a:endParaRPr kumimoji="0" lang="es-CO" sz="2800" b="1" i="0" u="none" strike="noStrike" kern="1200" cap="none" spc="0" normalizeH="0" baseline="0" noProof="0" dirty="0">
              <a:ln>
                <a:noFill/>
              </a:ln>
              <a:solidFill>
                <a:prstClr val="black"/>
              </a:solidFill>
              <a:effectLst/>
              <a:uLnTx/>
              <a:uFillTx/>
              <a:latin typeface="Helvetica" panose="020B0604020202020204" pitchFamily="34" charset="0"/>
              <a:ea typeface="Roboto" panose="02000000000000000000" pitchFamily="2" charset="0"/>
              <a:cs typeface="Helvetica" panose="020B0604020202020204" pitchFamily="34" charset="0"/>
            </a:endParaRPr>
          </a:p>
        </p:txBody>
      </p:sp>
    </p:spTree>
    <p:extLst>
      <p:ext uri="{BB962C8B-B14F-4D97-AF65-F5344CB8AC3E}">
        <p14:creationId xmlns:p14="http://schemas.microsoft.com/office/powerpoint/2010/main" val="367754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B267B95-6C31-9C62-AEC2-D3BB74E1357B}"/>
              </a:ext>
            </a:extLst>
          </p:cNvPr>
          <p:cNvSpPr>
            <a:spLocks noGrp="1"/>
          </p:cNvSpPr>
          <p:nvPr>
            <p:ph type="title"/>
          </p:nvPr>
        </p:nvSpPr>
        <p:spPr>
          <a:xfrm>
            <a:off x="817630" y="693641"/>
            <a:ext cx="10515600" cy="1325563"/>
          </a:xfrm>
        </p:spPr>
        <p:txBody>
          <a:bodyPr>
            <a:normAutofit/>
          </a:bodyPr>
          <a:lstStyle/>
          <a:p>
            <a:pPr algn="ctr"/>
            <a:r>
              <a:rPr lang="es-CO" sz="3600" b="1" dirty="0">
                <a:solidFill>
                  <a:srgbClr val="232323"/>
                </a:solidFill>
                <a:latin typeface="+mn-lt"/>
              </a:rPr>
              <a:t>C</a:t>
            </a:r>
            <a:r>
              <a:rPr lang="es-CO" sz="3600" b="1" i="0" dirty="0">
                <a:solidFill>
                  <a:srgbClr val="232323"/>
                </a:solidFill>
                <a:effectLst/>
                <a:latin typeface="+mn-lt"/>
              </a:rPr>
              <a:t>aracterísticas históricas que aumentan la probabilidad de asma</a:t>
            </a:r>
            <a:endParaRPr lang="es-CO" sz="3600" b="1" dirty="0">
              <a:latin typeface="+mn-lt"/>
            </a:endParaRPr>
          </a:p>
        </p:txBody>
      </p:sp>
      <p:graphicFrame>
        <p:nvGraphicFramePr>
          <p:cNvPr id="8" name="Marcador de contenido 2">
            <a:extLst>
              <a:ext uri="{FF2B5EF4-FFF2-40B4-BE49-F238E27FC236}">
                <a16:creationId xmlns:a16="http://schemas.microsoft.com/office/drawing/2014/main" id="{776BACF3-49CF-BCDF-B855-AC3220FA9999}"/>
              </a:ext>
            </a:extLst>
          </p:cNvPr>
          <p:cNvGraphicFramePr>
            <a:graphicFrameLocks noGrp="1"/>
          </p:cNvGraphicFramePr>
          <p:nvPr>
            <p:ph idx="1"/>
            <p:extLst>
              <p:ext uri="{D42A27DB-BD31-4B8C-83A1-F6EECF244321}">
                <p14:modId xmlns:p14="http://schemas.microsoft.com/office/powerpoint/2010/main" val="280957856"/>
              </p:ext>
            </p:extLst>
          </p:nvPr>
        </p:nvGraphicFramePr>
        <p:xfrm>
          <a:off x="838200" y="1825625"/>
          <a:ext cx="10515600" cy="311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1C225CC0-A6B2-81D6-38BE-B0D556D29937}"/>
              </a:ext>
            </a:extLst>
          </p:cNvPr>
          <p:cNvSpPr txBox="1"/>
          <p:nvPr/>
        </p:nvSpPr>
        <p:spPr>
          <a:xfrm>
            <a:off x="0" y="6611779"/>
            <a:ext cx="8584487" cy="246221"/>
          </a:xfrm>
          <a:prstGeom prst="rect">
            <a:avLst/>
          </a:prstGeom>
          <a:noFill/>
        </p:spPr>
        <p:txBody>
          <a:bodyPr wrap="square">
            <a:spAutoFit/>
          </a:bodyPr>
          <a:lstStyle/>
          <a:p>
            <a:r>
              <a:rPr lang="es-CO" sz="1000" b="0" i="0" u="none" strike="noStrike" dirty="0">
                <a:effectLst/>
                <a:latin typeface="Noto Sans" panose="020B0502040504020204" pitchFamily="34" charset="0"/>
              </a:rPr>
              <a:t>Aaron SD, Vandemheen KL, FitzGerald JM, et al. Reevaluation of Diagnosis in Adults With Physician-Diagnosed Asthma. JAMA 2017; 317:269.</a:t>
            </a:r>
            <a:endParaRPr lang="es-CO" sz="1000" b="0" i="0" dirty="0">
              <a:effectLst/>
              <a:latin typeface="Noto Sans" panose="020B0502040504020204" pitchFamily="34" charset="0"/>
            </a:endParaRPr>
          </a:p>
        </p:txBody>
      </p:sp>
    </p:spTree>
    <p:extLst>
      <p:ext uri="{BB962C8B-B14F-4D97-AF65-F5344CB8AC3E}">
        <p14:creationId xmlns:p14="http://schemas.microsoft.com/office/powerpoint/2010/main" val="274067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4D30C-0817-5393-9AB4-0D212F724361}"/>
              </a:ext>
            </a:extLst>
          </p:cNvPr>
          <p:cNvSpPr>
            <a:spLocks noGrp="1"/>
          </p:cNvSpPr>
          <p:nvPr>
            <p:ph type="title"/>
          </p:nvPr>
        </p:nvSpPr>
        <p:spPr>
          <a:xfrm>
            <a:off x="634804" y="746479"/>
            <a:ext cx="4184846" cy="2682521"/>
          </a:xfrm>
          <a:solidFill>
            <a:schemeClr val="bg2">
              <a:lumMod val="90000"/>
            </a:schemeClr>
          </a:solidFill>
        </p:spPr>
        <p:txBody>
          <a:bodyPr>
            <a:normAutofit/>
          </a:bodyPr>
          <a:lstStyle/>
          <a:p>
            <a:r>
              <a:rPr lang="es-CO" sz="3200" b="0" i="0" dirty="0">
                <a:effectLst/>
                <a:latin typeface="Noto Sans" panose="020B0502040504020204" pitchFamily="34" charset="0"/>
              </a:rPr>
              <a:t>Características históricas que disminuyen la probabilidad de asma</a:t>
            </a:r>
            <a:endParaRPr lang="es-CO" sz="3200" dirty="0"/>
          </a:p>
        </p:txBody>
      </p:sp>
      <p:graphicFrame>
        <p:nvGraphicFramePr>
          <p:cNvPr id="4" name="Marcador de contenido 3">
            <a:extLst>
              <a:ext uri="{FF2B5EF4-FFF2-40B4-BE49-F238E27FC236}">
                <a16:creationId xmlns:a16="http://schemas.microsoft.com/office/drawing/2014/main" id="{A5939FEB-BA2F-78C8-0D40-49B49048BB56}"/>
              </a:ext>
            </a:extLst>
          </p:cNvPr>
          <p:cNvGraphicFramePr>
            <a:graphicFrameLocks noGrp="1"/>
          </p:cNvGraphicFramePr>
          <p:nvPr>
            <p:ph idx="1"/>
            <p:extLst>
              <p:ext uri="{D42A27DB-BD31-4B8C-83A1-F6EECF244321}">
                <p14:modId xmlns:p14="http://schemas.microsoft.com/office/powerpoint/2010/main" val="1299207438"/>
              </p:ext>
            </p:extLst>
          </p:nvPr>
        </p:nvGraphicFramePr>
        <p:xfrm>
          <a:off x="5407153" y="689469"/>
          <a:ext cx="6232397" cy="547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A0A71706-2147-01D3-8925-6CFC0A6FD411}"/>
              </a:ext>
            </a:extLst>
          </p:cNvPr>
          <p:cNvPicPr>
            <a:picLocks noChangeAspect="1"/>
          </p:cNvPicPr>
          <p:nvPr/>
        </p:nvPicPr>
        <p:blipFill>
          <a:blip r:embed="rId7"/>
          <a:stretch>
            <a:fillRect/>
          </a:stretch>
        </p:blipFill>
        <p:spPr>
          <a:xfrm>
            <a:off x="1517650" y="3857271"/>
            <a:ext cx="2254250" cy="2254250"/>
          </a:xfrm>
          <a:prstGeom prst="rect">
            <a:avLst/>
          </a:prstGeom>
        </p:spPr>
      </p:pic>
      <p:sp>
        <p:nvSpPr>
          <p:cNvPr id="3" name="CuadroTexto 2">
            <a:extLst>
              <a:ext uri="{FF2B5EF4-FFF2-40B4-BE49-F238E27FC236}">
                <a16:creationId xmlns:a16="http://schemas.microsoft.com/office/drawing/2014/main" id="{B046EEB1-A50A-D1CD-85DE-88199E82DA22}"/>
              </a:ext>
            </a:extLst>
          </p:cNvPr>
          <p:cNvSpPr txBox="1"/>
          <p:nvPr/>
        </p:nvSpPr>
        <p:spPr>
          <a:xfrm>
            <a:off x="0" y="6611779"/>
            <a:ext cx="8584487" cy="246221"/>
          </a:xfrm>
          <a:prstGeom prst="rect">
            <a:avLst/>
          </a:prstGeom>
          <a:noFill/>
        </p:spPr>
        <p:txBody>
          <a:bodyPr wrap="square">
            <a:spAutoFit/>
          </a:bodyPr>
          <a:lstStyle/>
          <a:p>
            <a:r>
              <a:rPr lang="es-CO" sz="1000" b="0" i="0" u="none" strike="noStrike" dirty="0">
                <a:effectLst/>
                <a:latin typeface="Noto Sans" panose="020B0502040504020204" pitchFamily="34" charset="0"/>
              </a:rPr>
              <a:t>Aaron SD, Vandemheen KL, FitzGerald JM, et al. Reevaluation of Diagnosis in Adults With Physician-Diagnosed Asthma. JAMA 2017; 317:269.</a:t>
            </a:r>
            <a:endParaRPr lang="es-CO" sz="1000" b="0" i="0" dirty="0">
              <a:effectLst/>
              <a:latin typeface="Noto Sans" panose="020B0502040504020204" pitchFamily="34" charset="0"/>
            </a:endParaRPr>
          </a:p>
        </p:txBody>
      </p:sp>
    </p:spTree>
    <p:extLst>
      <p:ext uri="{BB962C8B-B14F-4D97-AF65-F5344CB8AC3E}">
        <p14:creationId xmlns:p14="http://schemas.microsoft.com/office/powerpoint/2010/main" val="228127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27478-335C-57E9-AE4B-8580F8826224}"/>
              </a:ext>
            </a:extLst>
          </p:cNvPr>
          <p:cNvSpPr>
            <a:spLocks noGrp="1"/>
          </p:cNvSpPr>
          <p:nvPr>
            <p:ph type="title"/>
          </p:nvPr>
        </p:nvSpPr>
        <p:spPr>
          <a:xfrm>
            <a:off x="838200" y="365126"/>
            <a:ext cx="10515600" cy="824156"/>
          </a:xfrm>
        </p:spPr>
        <p:txBody>
          <a:bodyPr>
            <a:normAutofit/>
          </a:bodyPr>
          <a:lstStyle/>
          <a:p>
            <a:pPr algn="ctr"/>
            <a:r>
              <a:rPr lang="es-CO" sz="2800" b="1" i="0" dirty="0">
                <a:solidFill>
                  <a:srgbClr val="232323"/>
                </a:solidFill>
                <a:effectLst/>
                <a:latin typeface="Noto Sans" panose="020B0502040504020204" pitchFamily="34" charset="0"/>
              </a:rPr>
              <a:t>Hallazgos físicos</a:t>
            </a:r>
            <a:endParaRPr lang="es-CO" sz="2800" dirty="0"/>
          </a:p>
        </p:txBody>
      </p:sp>
      <p:graphicFrame>
        <p:nvGraphicFramePr>
          <p:cNvPr id="9" name="Marcador de contenido 8">
            <a:extLst>
              <a:ext uri="{FF2B5EF4-FFF2-40B4-BE49-F238E27FC236}">
                <a16:creationId xmlns:a16="http://schemas.microsoft.com/office/drawing/2014/main" id="{16CF7A9D-F1E4-F0EC-6C7C-2478D8472A48}"/>
              </a:ext>
            </a:extLst>
          </p:cNvPr>
          <p:cNvGraphicFramePr>
            <a:graphicFrameLocks noGrp="1"/>
          </p:cNvGraphicFramePr>
          <p:nvPr>
            <p:ph idx="1"/>
            <p:extLst>
              <p:ext uri="{D42A27DB-BD31-4B8C-83A1-F6EECF244321}">
                <p14:modId xmlns:p14="http://schemas.microsoft.com/office/powerpoint/2010/main" val="3146132454"/>
              </p:ext>
            </p:extLst>
          </p:nvPr>
        </p:nvGraphicFramePr>
        <p:xfrm>
          <a:off x="406400" y="1189282"/>
          <a:ext cx="11410950" cy="2290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EE7F0E0F-B383-C86D-6864-6162B00D6660}"/>
              </a:ext>
            </a:extLst>
          </p:cNvPr>
          <p:cNvPicPr>
            <a:picLocks noChangeAspect="1"/>
          </p:cNvPicPr>
          <p:nvPr/>
        </p:nvPicPr>
        <p:blipFill>
          <a:blip r:embed="rId8"/>
          <a:stretch>
            <a:fillRect/>
          </a:stretch>
        </p:blipFill>
        <p:spPr>
          <a:xfrm>
            <a:off x="2063750" y="3726148"/>
            <a:ext cx="3727450" cy="2482982"/>
          </a:xfrm>
          <a:prstGeom prst="rect">
            <a:avLst/>
          </a:prstGeom>
        </p:spPr>
      </p:pic>
      <p:pic>
        <p:nvPicPr>
          <p:cNvPr id="11" name="Imagen 10">
            <a:extLst>
              <a:ext uri="{FF2B5EF4-FFF2-40B4-BE49-F238E27FC236}">
                <a16:creationId xmlns:a16="http://schemas.microsoft.com/office/drawing/2014/main" id="{8F6AD8DF-32F6-E466-256E-6387B7482C05}"/>
              </a:ext>
            </a:extLst>
          </p:cNvPr>
          <p:cNvPicPr>
            <a:picLocks noChangeAspect="1"/>
          </p:cNvPicPr>
          <p:nvPr/>
        </p:nvPicPr>
        <p:blipFill>
          <a:blip r:embed="rId9"/>
          <a:stretch>
            <a:fillRect/>
          </a:stretch>
        </p:blipFill>
        <p:spPr>
          <a:xfrm>
            <a:off x="6767512" y="3726148"/>
            <a:ext cx="2683972" cy="2624854"/>
          </a:xfrm>
          <a:prstGeom prst="rect">
            <a:avLst/>
          </a:prstGeom>
        </p:spPr>
      </p:pic>
      <p:sp>
        <p:nvSpPr>
          <p:cNvPr id="3" name="CuadroTexto 2">
            <a:extLst>
              <a:ext uri="{FF2B5EF4-FFF2-40B4-BE49-F238E27FC236}">
                <a16:creationId xmlns:a16="http://schemas.microsoft.com/office/drawing/2014/main" id="{A938AE2D-D299-B484-C3AD-A2F775EACC76}"/>
              </a:ext>
            </a:extLst>
          </p:cNvPr>
          <p:cNvSpPr txBox="1"/>
          <p:nvPr/>
        </p:nvSpPr>
        <p:spPr>
          <a:xfrm>
            <a:off x="0" y="6611779"/>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370982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37CD04-E97D-F4FF-D564-330F3934568C}"/>
              </a:ext>
            </a:extLst>
          </p:cNvPr>
          <p:cNvSpPr>
            <a:spLocks noGrp="1"/>
          </p:cNvSpPr>
          <p:nvPr>
            <p:ph type="title"/>
          </p:nvPr>
        </p:nvSpPr>
        <p:spPr>
          <a:xfrm>
            <a:off x="3970366" y="609600"/>
            <a:ext cx="4267200" cy="1351472"/>
          </a:xfrm>
        </p:spPr>
        <p:txBody>
          <a:bodyPr>
            <a:normAutofit/>
          </a:bodyPr>
          <a:lstStyle/>
          <a:p>
            <a:pPr algn="ctr"/>
            <a:r>
              <a:rPr lang="es-CO" b="1" dirty="0">
                <a:solidFill>
                  <a:schemeClr val="tx1">
                    <a:lumMod val="85000"/>
                    <a:lumOff val="15000"/>
                  </a:schemeClr>
                </a:solidFill>
              </a:rPr>
              <a:t>H</a:t>
            </a:r>
            <a:r>
              <a:rPr lang="es-CO" b="1" i="0" dirty="0">
                <a:solidFill>
                  <a:schemeClr val="tx1">
                    <a:lumMod val="85000"/>
                    <a:lumOff val="15000"/>
                  </a:schemeClr>
                </a:solidFill>
              </a:rPr>
              <a:t>allazgos físicos extrapulmonares</a:t>
            </a:r>
            <a:endParaRPr lang="es-CO" b="1" dirty="0">
              <a:solidFill>
                <a:schemeClr val="tx1">
                  <a:lumMod val="85000"/>
                  <a:lumOff val="15000"/>
                </a:schemeClr>
              </a:solidFill>
            </a:endParaRPr>
          </a:p>
        </p:txBody>
      </p:sp>
      <p:pic>
        <p:nvPicPr>
          <p:cNvPr id="5" name="Imagen 4" descr="Dibujo animado de un animal&#10;&#10;Descripción generada automáticamente con confianza baja">
            <a:extLst>
              <a:ext uri="{FF2B5EF4-FFF2-40B4-BE49-F238E27FC236}">
                <a16:creationId xmlns:a16="http://schemas.microsoft.com/office/drawing/2014/main" id="{6F9D44F8-FA59-C898-5012-61B1C01C1028}"/>
              </a:ext>
            </a:extLst>
          </p:cNvPr>
          <p:cNvPicPr>
            <a:picLocks noChangeAspect="1"/>
          </p:cNvPicPr>
          <p:nvPr/>
        </p:nvPicPr>
        <p:blipFill rotWithShape="1">
          <a:blip r:embed="rId3"/>
          <a:srcRect l="24606" r="16132" b="1"/>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Marcador de contenido 2">
            <a:extLst>
              <a:ext uri="{FF2B5EF4-FFF2-40B4-BE49-F238E27FC236}">
                <a16:creationId xmlns:a16="http://schemas.microsoft.com/office/drawing/2014/main" id="{990AFAFB-C461-4A8C-5C75-5C4996281ADF}"/>
              </a:ext>
            </a:extLst>
          </p:cNvPr>
          <p:cNvSpPr>
            <a:spLocks noGrp="1"/>
          </p:cNvSpPr>
          <p:nvPr>
            <p:ph idx="1"/>
          </p:nvPr>
        </p:nvSpPr>
        <p:spPr>
          <a:xfrm>
            <a:off x="4198966" y="2147357"/>
            <a:ext cx="3810000" cy="4101042"/>
          </a:xfrm>
        </p:spPr>
        <p:txBody>
          <a:bodyPr>
            <a:normAutofit/>
          </a:bodyPr>
          <a:lstStyle/>
          <a:p>
            <a:pPr lvl="0"/>
            <a:r>
              <a:rPr lang="es-CO" sz="2000" b="0" i="0" dirty="0">
                <a:solidFill>
                  <a:schemeClr val="tx1">
                    <a:lumMod val="85000"/>
                    <a:lumOff val="15000"/>
                  </a:schemeClr>
                </a:solidFill>
              </a:rPr>
              <a:t>Membranas pálidas e </a:t>
            </a:r>
            <a:r>
              <a:rPr lang="es-CO" sz="2000" dirty="0">
                <a:solidFill>
                  <a:schemeClr val="tx1">
                    <a:lumMod val="85000"/>
                    <a:lumOff val="15000"/>
                  </a:schemeClr>
                </a:solidFill>
              </a:rPr>
              <a:t>inflamadas al</a:t>
            </a:r>
            <a:r>
              <a:rPr lang="es-CO" sz="2000" b="0" i="0" dirty="0">
                <a:solidFill>
                  <a:schemeClr val="tx1">
                    <a:lumMod val="85000"/>
                    <a:lumOff val="15000"/>
                  </a:schemeClr>
                </a:solidFill>
              </a:rPr>
              <a:t> examinar la cavidad nasal</a:t>
            </a:r>
            <a:r>
              <a:rPr lang="es-CO" sz="2000" dirty="0">
                <a:solidFill>
                  <a:schemeClr val="tx1">
                    <a:lumMod val="85000"/>
                    <a:lumOff val="15000"/>
                  </a:schemeClr>
                </a:solidFill>
              </a:rPr>
              <a:t>.</a:t>
            </a:r>
          </a:p>
          <a:p>
            <a:pPr lvl="0"/>
            <a:r>
              <a:rPr lang="es-CO" sz="2000" dirty="0">
                <a:solidFill>
                  <a:schemeClr val="tx1">
                    <a:lumMod val="85000"/>
                    <a:lumOff val="15000"/>
                  </a:schemeClr>
                </a:solidFill>
              </a:rPr>
              <a:t>P</a:t>
            </a:r>
            <a:r>
              <a:rPr lang="es-CO" sz="2000" b="0" i="0" dirty="0">
                <a:solidFill>
                  <a:schemeClr val="tx1">
                    <a:lumMod val="85000"/>
                    <a:lumOff val="15000"/>
                  </a:schemeClr>
                </a:solidFill>
              </a:rPr>
              <a:t>ólipos nasales, (masas mucoides</a:t>
            </a:r>
            <a:r>
              <a:rPr lang="es-CO" sz="2000" dirty="0">
                <a:solidFill>
                  <a:schemeClr val="tx1">
                    <a:lumMod val="85000"/>
                    <a:lumOff val="15000"/>
                  </a:schemeClr>
                </a:solidFill>
              </a:rPr>
              <a:t> </a:t>
            </a:r>
            <a:r>
              <a:rPr lang="es-CO" sz="2000" b="0" i="0" dirty="0">
                <a:solidFill>
                  <a:schemeClr val="tx1">
                    <a:lumMod val="85000"/>
                    <a:lumOff val="15000"/>
                  </a:schemeClr>
                </a:solidFill>
              </a:rPr>
              <a:t>grises y brillantes)</a:t>
            </a:r>
            <a:endParaRPr lang="es-CO" sz="2000" dirty="0">
              <a:solidFill>
                <a:schemeClr val="tx1">
                  <a:lumMod val="85000"/>
                  <a:lumOff val="15000"/>
                </a:schemeClr>
              </a:solidFill>
            </a:endParaRPr>
          </a:p>
          <a:p>
            <a:pPr lvl="0"/>
            <a:r>
              <a:rPr lang="es-CO" sz="2000" b="0" i="0" dirty="0">
                <a:solidFill>
                  <a:schemeClr val="tx1">
                    <a:lumMod val="85000"/>
                    <a:lumOff val="15000"/>
                  </a:schemeClr>
                </a:solidFill>
              </a:rPr>
              <a:t>Anosmia</a:t>
            </a:r>
          </a:p>
          <a:p>
            <a:pPr lvl="0"/>
            <a:r>
              <a:rPr lang="es-CO" sz="2000" dirty="0">
                <a:solidFill>
                  <a:schemeClr val="tx1">
                    <a:lumMod val="85000"/>
                    <a:lumOff val="15000"/>
                  </a:schemeClr>
                </a:solidFill>
              </a:rPr>
              <a:t>S</a:t>
            </a:r>
            <a:r>
              <a:rPr lang="es-CO" sz="2000" b="0" i="0" dirty="0">
                <a:solidFill>
                  <a:schemeClr val="tx1">
                    <a:lumMod val="85000"/>
                    <a:lumOff val="15000"/>
                  </a:schemeClr>
                </a:solidFill>
              </a:rPr>
              <a:t>inusitis crónica.</a:t>
            </a:r>
            <a:endParaRPr lang="es-CO" sz="2000" dirty="0">
              <a:solidFill>
                <a:schemeClr val="tx1">
                  <a:lumMod val="85000"/>
                  <a:lumOff val="15000"/>
                </a:schemeClr>
              </a:solidFill>
            </a:endParaRPr>
          </a:p>
          <a:p>
            <a:pPr lvl="0"/>
            <a:r>
              <a:rPr lang="es-CO" sz="2000" dirty="0">
                <a:solidFill>
                  <a:schemeClr val="tx1">
                    <a:lumMod val="85000"/>
                    <a:lumOff val="15000"/>
                  </a:schemeClr>
                </a:solidFill>
              </a:rPr>
              <a:t>D</a:t>
            </a:r>
            <a:r>
              <a:rPr lang="es-CO" sz="2000" b="0" i="0" dirty="0">
                <a:solidFill>
                  <a:schemeClr val="tx1">
                    <a:lumMod val="85000"/>
                    <a:lumOff val="15000"/>
                  </a:schemeClr>
                </a:solidFill>
              </a:rPr>
              <a:t>ermatitis atópica (placas </a:t>
            </a:r>
            <a:r>
              <a:rPr lang="es-CO" sz="2000" b="0" i="0" dirty="0" err="1">
                <a:solidFill>
                  <a:schemeClr val="tx1">
                    <a:lumMod val="85000"/>
                    <a:lumOff val="15000"/>
                  </a:schemeClr>
                </a:solidFill>
              </a:rPr>
              <a:t>liquenificadas</a:t>
            </a:r>
            <a:r>
              <a:rPr lang="es-CO" sz="2000" b="0" i="0" dirty="0">
                <a:solidFill>
                  <a:schemeClr val="tx1">
                    <a:lumMod val="85000"/>
                    <a:lumOff val="15000"/>
                  </a:schemeClr>
                </a:solidFill>
              </a:rPr>
              <a:t> típicas).</a:t>
            </a:r>
            <a:endParaRPr lang="es-CO" sz="2000" dirty="0">
              <a:solidFill>
                <a:schemeClr val="tx1">
                  <a:lumMod val="85000"/>
                  <a:lumOff val="15000"/>
                </a:schemeClr>
              </a:solidFill>
            </a:endParaRPr>
          </a:p>
        </p:txBody>
      </p:sp>
      <p:pic>
        <p:nvPicPr>
          <p:cNvPr id="4" name="Imagen 3" descr="Dibujo animado de un personaje animado&#10;&#10;Descripción generada automáticamente con confianza baja">
            <a:extLst>
              <a:ext uri="{FF2B5EF4-FFF2-40B4-BE49-F238E27FC236}">
                <a16:creationId xmlns:a16="http://schemas.microsoft.com/office/drawing/2014/main" id="{849E6954-776F-8975-6526-57A0A24B5377}"/>
              </a:ext>
            </a:extLst>
          </p:cNvPr>
          <p:cNvPicPr>
            <a:picLocks noChangeAspect="1"/>
          </p:cNvPicPr>
          <p:nvPr/>
        </p:nvPicPr>
        <p:blipFill rotWithShape="1">
          <a:blip r:embed="rId4"/>
          <a:srcRect l="16544" r="30794"/>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6" name="CuadroTexto 5">
            <a:extLst>
              <a:ext uri="{FF2B5EF4-FFF2-40B4-BE49-F238E27FC236}">
                <a16:creationId xmlns:a16="http://schemas.microsoft.com/office/drawing/2014/main" id="{6E762774-C5FC-A70A-6467-A9446C1228B5}"/>
              </a:ext>
            </a:extLst>
          </p:cNvPr>
          <p:cNvSpPr txBox="1"/>
          <p:nvPr/>
        </p:nvSpPr>
        <p:spPr>
          <a:xfrm>
            <a:off x="0" y="6611779"/>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354566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B3F3E-257B-D83B-FE98-8B38BC6087D8}"/>
              </a:ext>
            </a:extLst>
          </p:cNvPr>
          <p:cNvSpPr>
            <a:spLocks noGrp="1"/>
          </p:cNvSpPr>
          <p:nvPr>
            <p:ph type="title"/>
          </p:nvPr>
        </p:nvSpPr>
        <p:spPr/>
        <p:txBody>
          <a:bodyPr/>
          <a:lstStyle/>
          <a:p>
            <a:pPr algn="ctr"/>
            <a:r>
              <a:rPr lang="es-CO" b="1" i="0" dirty="0">
                <a:solidFill>
                  <a:srgbClr val="232323"/>
                </a:solidFill>
                <a:effectLst/>
                <a:latin typeface="Noto Sans" panose="020B0502040504020204" pitchFamily="34" charset="0"/>
              </a:rPr>
              <a:t>Pruebas de función pulmonar </a:t>
            </a:r>
            <a:r>
              <a:rPr lang="es-CO" b="0" i="0" dirty="0">
                <a:solidFill>
                  <a:srgbClr val="232323"/>
                </a:solidFill>
                <a:effectLst/>
                <a:latin typeface="Noto Sans" panose="020B0502040504020204" pitchFamily="34" charset="0"/>
              </a:rPr>
              <a:t> </a:t>
            </a:r>
            <a:endParaRPr lang="es-CO" dirty="0"/>
          </a:p>
        </p:txBody>
      </p:sp>
      <p:sp>
        <p:nvSpPr>
          <p:cNvPr id="3" name="Marcador de texto 2">
            <a:extLst>
              <a:ext uri="{FF2B5EF4-FFF2-40B4-BE49-F238E27FC236}">
                <a16:creationId xmlns:a16="http://schemas.microsoft.com/office/drawing/2014/main" id="{A5471949-5433-2DBA-83D5-2E2E650D4275}"/>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96130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ACD66-D128-E4C8-C572-4FDB9306BC35}"/>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r>
              <a:rPr lang="es-CO" b="0" i="0" dirty="0">
                <a:solidFill>
                  <a:srgbClr val="232323"/>
                </a:solidFill>
                <a:effectLst/>
                <a:latin typeface="Noto Sans" panose="020B0502040504020204" pitchFamily="34" charset="0"/>
              </a:rPr>
              <a:t> </a:t>
            </a:r>
            <a:endParaRPr lang="es-CO" dirty="0"/>
          </a:p>
        </p:txBody>
      </p:sp>
      <p:sp>
        <p:nvSpPr>
          <p:cNvPr id="3" name="Marcador de contenido 2">
            <a:extLst>
              <a:ext uri="{FF2B5EF4-FFF2-40B4-BE49-F238E27FC236}">
                <a16:creationId xmlns:a16="http://schemas.microsoft.com/office/drawing/2014/main" id="{2B2394EB-F8C5-3772-37CB-236358A0AC7C}"/>
              </a:ext>
            </a:extLst>
          </p:cNvPr>
          <p:cNvSpPr>
            <a:spLocks noGrp="1"/>
          </p:cNvSpPr>
          <p:nvPr>
            <p:ph idx="1"/>
          </p:nvPr>
        </p:nvSpPr>
        <p:spPr>
          <a:xfrm>
            <a:off x="838200" y="1641475"/>
            <a:ext cx="10515600" cy="4351338"/>
          </a:xfrm>
        </p:spPr>
        <p:txBody>
          <a:bodyPr>
            <a:normAutofit/>
          </a:bodyPr>
          <a:lstStyle/>
          <a:p>
            <a:pPr marL="0" indent="0">
              <a:buNone/>
            </a:pPr>
            <a:r>
              <a:rPr lang="es-CO" b="1" dirty="0"/>
              <a:t>Espirometría </a:t>
            </a:r>
          </a:p>
          <a:p>
            <a:r>
              <a:rPr lang="es-CO" dirty="0"/>
              <a:t>Prueba diagnóstica de primera elección, </a:t>
            </a:r>
            <a:r>
              <a:rPr lang="es-CO" b="1" i="0" dirty="0">
                <a:solidFill>
                  <a:srgbClr val="232323"/>
                </a:solidFill>
                <a:effectLst/>
              </a:rPr>
              <a:t>idealmente antes del inicio empírico de la terapia broncodilatadora o de control </a:t>
            </a:r>
            <a:endParaRPr lang="es-CO" b="0" i="0" dirty="0">
              <a:solidFill>
                <a:srgbClr val="232323"/>
              </a:solidFill>
              <a:effectLst/>
            </a:endParaRPr>
          </a:p>
          <a:p>
            <a:r>
              <a:rPr lang="es-CO" b="1" dirty="0">
                <a:solidFill>
                  <a:srgbClr val="232323"/>
                </a:solidFill>
              </a:rPr>
              <a:t>S</a:t>
            </a:r>
            <a:r>
              <a:rPr lang="es-CO" b="1" i="0" dirty="0">
                <a:solidFill>
                  <a:srgbClr val="232323"/>
                </a:solidFill>
                <a:effectLst/>
              </a:rPr>
              <a:t>iempre con una fase post B2 de acción corta</a:t>
            </a:r>
            <a:endParaRPr lang="es-CO" b="1" dirty="0"/>
          </a:p>
          <a:p>
            <a:pPr marL="0" indent="0">
              <a:buNone/>
            </a:pPr>
            <a:r>
              <a:rPr lang="es-CO" dirty="0"/>
              <a:t>Principales parámetros para determinar: </a:t>
            </a:r>
          </a:p>
          <a:p>
            <a:r>
              <a:rPr lang="es-CO" dirty="0"/>
              <a:t>Volumen espiratorio forzado en el primer segundo pre y post B2 (</a:t>
            </a:r>
            <a:r>
              <a:rPr lang="es-CO" b="1" dirty="0"/>
              <a:t>FEV1</a:t>
            </a:r>
            <a:r>
              <a:rPr lang="es-CO" dirty="0"/>
              <a:t>)</a:t>
            </a:r>
          </a:p>
          <a:p>
            <a:r>
              <a:rPr lang="es-CO" dirty="0"/>
              <a:t>Capacidad vital forzada pre y post B2 (</a:t>
            </a:r>
            <a:r>
              <a:rPr lang="es-CO" b="1" dirty="0"/>
              <a:t>FVC</a:t>
            </a:r>
            <a:r>
              <a:rPr lang="es-CO" dirty="0"/>
              <a:t>)</a:t>
            </a:r>
          </a:p>
          <a:p>
            <a:r>
              <a:rPr lang="es-CO" dirty="0"/>
              <a:t>Cociente </a:t>
            </a:r>
            <a:r>
              <a:rPr lang="es-CO" b="1" dirty="0"/>
              <a:t>FEV1/FVC</a:t>
            </a:r>
            <a:r>
              <a:rPr lang="es-CO" dirty="0"/>
              <a:t>.</a:t>
            </a:r>
          </a:p>
        </p:txBody>
      </p:sp>
      <p:sp>
        <p:nvSpPr>
          <p:cNvPr id="4" name="CuadroTexto 3">
            <a:extLst>
              <a:ext uri="{FF2B5EF4-FFF2-40B4-BE49-F238E27FC236}">
                <a16:creationId xmlns:a16="http://schemas.microsoft.com/office/drawing/2014/main" id="{1FD9F538-C455-5B5C-E497-E0D5D9823CA7}"/>
              </a:ext>
            </a:extLst>
          </p:cNvPr>
          <p:cNvSpPr txBox="1"/>
          <p:nvPr/>
        </p:nvSpPr>
        <p:spPr>
          <a:xfrm>
            <a:off x="0" y="6646704"/>
            <a:ext cx="12191999" cy="246221"/>
          </a:xfrm>
          <a:prstGeom prst="rect">
            <a:avLst/>
          </a:prstGeom>
          <a:noFill/>
        </p:spPr>
        <p:txBody>
          <a:bodyPr wrap="square">
            <a:spAutoFit/>
          </a:bodyPr>
          <a:lstStyle/>
          <a:p>
            <a:pPr algn="l"/>
            <a:r>
              <a:rPr lang="es-CO" sz="1000" b="0" i="0" u="none" strike="noStrike" dirty="0">
                <a:effectLst/>
              </a:rPr>
              <a:t>Graham BL, Steenbruggen I, Miller MR, et al. Standardization of Spirometry 2019 Update. An Official American Thoracic Society and European Respiratory Society Technical Statement. Am J Respir Crit Care Med 2019; 200:e70.</a:t>
            </a:r>
            <a:endParaRPr lang="es-CO" sz="1000" b="0" i="0" dirty="0">
              <a:effectLst/>
            </a:endParaRPr>
          </a:p>
        </p:txBody>
      </p:sp>
      <p:sp>
        <p:nvSpPr>
          <p:cNvPr id="5" name="CuadroTexto 4">
            <a:extLst>
              <a:ext uri="{FF2B5EF4-FFF2-40B4-BE49-F238E27FC236}">
                <a16:creationId xmlns:a16="http://schemas.microsoft.com/office/drawing/2014/main" id="{F841F707-CF0E-CAAC-2197-B04F770B39B1}"/>
              </a:ext>
            </a:extLst>
          </p:cNvPr>
          <p:cNvSpPr txBox="1"/>
          <p:nvPr/>
        </p:nvSpPr>
        <p:spPr>
          <a:xfrm>
            <a:off x="0" y="6315562"/>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418471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0A746-65C9-1BA1-8B98-72BAA737F792}"/>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r>
              <a:rPr lang="es-CO" b="0" i="0" dirty="0">
                <a:solidFill>
                  <a:srgbClr val="232323"/>
                </a:solidFill>
                <a:effectLst/>
                <a:latin typeface="Noto Sans" panose="020B0502040504020204" pitchFamily="34" charset="0"/>
              </a:rPr>
              <a:t> </a:t>
            </a:r>
            <a:endParaRPr lang="es-CO" dirty="0"/>
          </a:p>
        </p:txBody>
      </p:sp>
      <p:sp>
        <p:nvSpPr>
          <p:cNvPr id="3" name="Marcador de contenido 2">
            <a:extLst>
              <a:ext uri="{FF2B5EF4-FFF2-40B4-BE49-F238E27FC236}">
                <a16:creationId xmlns:a16="http://schemas.microsoft.com/office/drawing/2014/main" id="{D2CC1B58-A0FF-6A45-E28D-14FC2E7502F8}"/>
              </a:ext>
            </a:extLst>
          </p:cNvPr>
          <p:cNvSpPr>
            <a:spLocks noGrp="1"/>
          </p:cNvSpPr>
          <p:nvPr>
            <p:ph idx="1"/>
          </p:nvPr>
        </p:nvSpPr>
        <p:spPr/>
        <p:txBody>
          <a:bodyPr/>
          <a:lstStyle/>
          <a:p>
            <a:pPr marL="0" indent="0">
              <a:buNone/>
            </a:pPr>
            <a:r>
              <a:rPr lang="es-CO" b="1" dirty="0"/>
              <a:t>Espirometría </a:t>
            </a:r>
            <a:endParaRPr lang="es-CO" sz="2800" b="1" dirty="0"/>
          </a:p>
          <a:p>
            <a:pPr marL="0" indent="0">
              <a:buNone/>
            </a:pPr>
            <a:endParaRPr lang="es-CO" sz="2800" b="1" dirty="0"/>
          </a:p>
          <a:p>
            <a:pPr marL="0" indent="0">
              <a:buNone/>
            </a:pPr>
            <a:r>
              <a:rPr lang="es-CO" sz="2800" b="1" dirty="0"/>
              <a:t>Prueba de broncodilatación</a:t>
            </a:r>
          </a:p>
          <a:p>
            <a:pPr marL="457200" indent="-457200">
              <a:buFont typeface="Arial" panose="020B0604020202020204" pitchFamily="34" charset="0"/>
              <a:buChar char="•"/>
            </a:pPr>
            <a:r>
              <a:rPr lang="es-CO" sz="2800" dirty="0"/>
              <a:t>4 inhalaciones sucesivas de 100 </a:t>
            </a:r>
            <a:r>
              <a:rPr lang="el-GR" sz="2800" dirty="0"/>
              <a:t>μ</a:t>
            </a:r>
            <a:r>
              <a:rPr lang="es-CO" sz="2800" dirty="0"/>
              <a:t>g de salbutamol , repetir la espirometría a los 15 minutos. </a:t>
            </a:r>
          </a:p>
          <a:p>
            <a:pPr marL="457200" indent="-457200">
              <a:buFont typeface="Arial" panose="020B0604020202020204" pitchFamily="34" charset="0"/>
              <a:buChar char="•"/>
            </a:pPr>
            <a:r>
              <a:rPr lang="es-CO" sz="2800" b="1" dirty="0"/>
              <a:t>PRUEBA POSITIVA: </a:t>
            </a:r>
            <a:r>
              <a:rPr lang="es-CO" sz="2800" dirty="0"/>
              <a:t>aumento del FEV1 ≥ 12 % y ≥ 200 ml respecto al valor basal</a:t>
            </a:r>
          </a:p>
          <a:p>
            <a:endParaRPr lang="es-CO" dirty="0"/>
          </a:p>
        </p:txBody>
      </p:sp>
      <p:sp>
        <p:nvSpPr>
          <p:cNvPr id="4" name="CuadroTexto 3">
            <a:extLst>
              <a:ext uri="{FF2B5EF4-FFF2-40B4-BE49-F238E27FC236}">
                <a16:creationId xmlns:a16="http://schemas.microsoft.com/office/drawing/2014/main" id="{1AFCCCDA-2B6A-E2D9-CD24-F891C14A97F1}"/>
              </a:ext>
            </a:extLst>
          </p:cNvPr>
          <p:cNvSpPr txBox="1"/>
          <p:nvPr/>
        </p:nvSpPr>
        <p:spPr>
          <a:xfrm>
            <a:off x="-13953" y="6611779"/>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49131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2841F-7826-C32E-2FDB-19722F911734}"/>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endParaRPr lang="es-CO" dirty="0"/>
          </a:p>
        </p:txBody>
      </p:sp>
      <p:sp>
        <p:nvSpPr>
          <p:cNvPr id="3" name="Marcador de contenido 2">
            <a:extLst>
              <a:ext uri="{FF2B5EF4-FFF2-40B4-BE49-F238E27FC236}">
                <a16:creationId xmlns:a16="http://schemas.microsoft.com/office/drawing/2014/main" id="{F50570A3-8C7D-3F2D-2889-304B8C6F5110}"/>
              </a:ext>
            </a:extLst>
          </p:cNvPr>
          <p:cNvSpPr>
            <a:spLocks noGrp="1"/>
          </p:cNvSpPr>
          <p:nvPr>
            <p:ph idx="1"/>
          </p:nvPr>
        </p:nvSpPr>
        <p:spPr/>
        <p:txBody>
          <a:bodyPr>
            <a:normAutofit fontScale="92500" lnSpcReduction="10000"/>
          </a:bodyPr>
          <a:lstStyle/>
          <a:p>
            <a:pPr marL="0" indent="0" algn="l">
              <a:buNone/>
            </a:pPr>
            <a:r>
              <a:rPr lang="es-CO" b="1" dirty="0"/>
              <a:t>Espirometría</a:t>
            </a:r>
            <a:endParaRPr lang="es-CO" b="0" i="0" dirty="0">
              <a:solidFill>
                <a:srgbClr val="232323"/>
              </a:solidFill>
              <a:effectLst/>
            </a:endParaRPr>
          </a:p>
          <a:p>
            <a:pPr marL="0" indent="0" algn="l">
              <a:buNone/>
            </a:pPr>
            <a:r>
              <a:rPr lang="es-CO" b="0" i="0" dirty="0">
                <a:solidFill>
                  <a:srgbClr val="232323"/>
                </a:solidFill>
                <a:effectLst/>
              </a:rPr>
              <a:t>Pasos para la evaluación en asma:</a:t>
            </a:r>
          </a:p>
          <a:p>
            <a:pPr marL="514350" indent="-514350" algn="l">
              <a:buFont typeface="+mj-lt"/>
              <a:buAutoNum type="arabicPeriod"/>
            </a:pPr>
            <a:r>
              <a:rPr lang="es-CO" b="0" i="0" dirty="0">
                <a:solidFill>
                  <a:srgbClr val="232323"/>
                </a:solidFill>
                <a:effectLst/>
              </a:rPr>
              <a:t>Determinar si existe obstrucción </a:t>
            </a:r>
            <a:r>
              <a:rPr lang="es-CO" b="1" i="0" dirty="0">
                <a:solidFill>
                  <a:srgbClr val="232323"/>
                </a:solidFill>
                <a:effectLst/>
              </a:rPr>
              <a:t>(FEV </a:t>
            </a:r>
            <a:r>
              <a:rPr lang="es-CO" b="1" i="0" baseline="-25000" dirty="0">
                <a:solidFill>
                  <a:srgbClr val="232323"/>
                </a:solidFill>
                <a:effectLst/>
              </a:rPr>
              <a:t>1</a:t>
            </a:r>
            <a:r>
              <a:rPr lang="es-CO" b="1" i="0" dirty="0">
                <a:solidFill>
                  <a:srgbClr val="232323"/>
                </a:solidFill>
                <a:effectLst/>
              </a:rPr>
              <a:t> /FVC) &lt; 0.7 </a:t>
            </a:r>
            <a:r>
              <a:rPr lang="es-CO" b="0" i="0" dirty="0">
                <a:solidFill>
                  <a:srgbClr val="232323"/>
                </a:solidFill>
                <a:effectLst/>
              </a:rPr>
              <a:t>o menos que el límite inferior normal [LLN]</a:t>
            </a:r>
          </a:p>
          <a:p>
            <a:pPr marL="514350" indent="-514350" algn="l">
              <a:buFont typeface="+mj-lt"/>
              <a:buAutoNum type="arabicPeriod"/>
            </a:pPr>
            <a:r>
              <a:rPr lang="es-CO" b="0" i="0" dirty="0">
                <a:solidFill>
                  <a:srgbClr val="232323"/>
                </a:solidFill>
                <a:effectLst/>
              </a:rPr>
              <a:t>Evaluar la reversibilidad de la anomalía obstructiva después de un broncodilatador.</a:t>
            </a:r>
          </a:p>
          <a:p>
            <a:pPr marL="514350" indent="-514350" algn="l">
              <a:buFont typeface="+mj-lt"/>
              <a:buAutoNum type="arabicPeriod"/>
            </a:pPr>
            <a:r>
              <a:rPr lang="es-CO" b="0" i="0" dirty="0">
                <a:solidFill>
                  <a:srgbClr val="232323"/>
                </a:solidFill>
                <a:effectLst/>
              </a:rPr>
              <a:t>Caracterizar la gravedad de la limitación del flujo aéreo (basado en el FEV </a:t>
            </a:r>
            <a:r>
              <a:rPr lang="es-CO" b="0" i="0" baseline="-25000" dirty="0">
                <a:solidFill>
                  <a:srgbClr val="232323"/>
                </a:solidFill>
                <a:effectLst/>
              </a:rPr>
              <a:t>1</a:t>
            </a:r>
            <a:r>
              <a:rPr lang="es-CO" b="0" i="0" dirty="0">
                <a:solidFill>
                  <a:srgbClr val="232323"/>
                </a:solidFill>
                <a:effectLst/>
              </a:rPr>
              <a:t> ) </a:t>
            </a:r>
            <a:r>
              <a:rPr lang="es-CO" b="1" i="0" dirty="0">
                <a:solidFill>
                  <a:srgbClr val="232323"/>
                </a:solidFill>
                <a:effectLst/>
              </a:rPr>
              <a:t>Exacerbaciones</a:t>
            </a:r>
          </a:p>
          <a:p>
            <a:pPr marL="514350" indent="-514350">
              <a:buFont typeface="+mj-lt"/>
              <a:buAutoNum type="arabicPeriod"/>
            </a:pPr>
            <a:r>
              <a:rPr lang="es-CO" b="0" i="0" dirty="0">
                <a:solidFill>
                  <a:srgbClr val="232323"/>
                </a:solidFill>
                <a:effectLst/>
              </a:rPr>
              <a:t>Para pacientes con flujo de aire normal (relación FEV </a:t>
            </a:r>
            <a:r>
              <a:rPr lang="es-CO" b="0" i="0" baseline="-25000" dirty="0">
                <a:solidFill>
                  <a:srgbClr val="232323"/>
                </a:solidFill>
                <a:effectLst/>
              </a:rPr>
              <a:t>1</a:t>
            </a:r>
            <a:r>
              <a:rPr lang="es-CO" b="0" i="0" dirty="0">
                <a:solidFill>
                  <a:srgbClr val="232323"/>
                </a:solidFill>
                <a:effectLst/>
              </a:rPr>
              <a:t> /FVC normal), identifique un </a:t>
            </a:r>
            <a:r>
              <a:rPr lang="es-CO" b="1" i="0" dirty="0">
                <a:solidFill>
                  <a:srgbClr val="232323"/>
                </a:solidFill>
                <a:effectLst/>
              </a:rPr>
              <a:t>patrón restrictivo (FVC &lt;80% del pronóstico = </a:t>
            </a:r>
            <a:r>
              <a:rPr lang="es-CO" b="1" dirty="0"/>
              <a:t>atrapamiento aéreo</a:t>
            </a:r>
            <a:r>
              <a:rPr lang="es-CO" b="1" i="0" dirty="0">
                <a:solidFill>
                  <a:srgbClr val="232323"/>
                </a:solidFill>
                <a:effectLst/>
              </a:rPr>
              <a:t>)</a:t>
            </a:r>
          </a:p>
          <a:p>
            <a:endParaRPr lang="es-CO" dirty="0"/>
          </a:p>
        </p:txBody>
      </p:sp>
      <p:sp>
        <p:nvSpPr>
          <p:cNvPr id="4" name="CuadroTexto 3">
            <a:extLst>
              <a:ext uri="{FF2B5EF4-FFF2-40B4-BE49-F238E27FC236}">
                <a16:creationId xmlns:a16="http://schemas.microsoft.com/office/drawing/2014/main" id="{F185E452-C54A-A6EF-E236-88C01F77DD43}"/>
              </a:ext>
            </a:extLst>
          </p:cNvPr>
          <p:cNvSpPr txBox="1"/>
          <p:nvPr/>
        </p:nvSpPr>
        <p:spPr>
          <a:xfrm>
            <a:off x="0" y="6627812"/>
            <a:ext cx="12046226" cy="246221"/>
          </a:xfrm>
          <a:prstGeom prst="rect">
            <a:avLst/>
          </a:prstGeom>
          <a:noFill/>
        </p:spPr>
        <p:txBody>
          <a:bodyPr wrap="square">
            <a:spAutoFit/>
          </a:bodyPr>
          <a:lstStyle/>
          <a:p>
            <a:pPr algn="l"/>
            <a:r>
              <a:rPr lang="es-CO" sz="1000" b="0" i="0" u="none" strike="noStrike" dirty="0">
                <a:effectLst/>
              </a:rPr>
              <a:t>Graham BL, Steenbruggen I, Miller MR, et al. Standardization of Spirometry 2019 Update. An Official American Thoracic Society and European Respiratory Society Technical Statement. Am J Respir Crit Care Med 2019; 200:e70.</a:t>
            </a:r>
            <a:endParaRPr lang="es-CO" sz="1000" b="0" i="0" dirty="0">
              <a:effectLst/>
            </a:endParaRPr>
          </a:p>
        </p:txBody>
      </p:sp>
      <p:pic>
        <p:nvPicPr>
          <p:cNvPr id="6" name="Imagen 5">
            <a:extLst>
              <a:ext uri="{FF2B5EF4-FFF2-40B4-BE49-F238E27FC236}">
                <a16:creationId xmlns:a16="http://schemas.microsoft.com/office/drawing/2014/main" id="{7C4ECB3E-3F07-1A29-4CE5-A6E9D912170F}"/>
              </a:ext>
            </a:extLst>
          </p:cNvPr>
          <p:cNvPicPr>
            <a:picLocks noChangeAspect="1"/>
          </p:cNvPicPr>
          <p:nvPr/>
        </p:nvPicPr>
        <p:blipFill>
          <a:blip r:embed="rId3"/>
          <a:stretch>
            <a:fillRect/>
          </a:stretch>
        </p:blipFill>
        <p:spPr>
          <a:xfrm>
            <a:off x="838200" y="1412380"/>
            <a:ext cx="10515600" cy="5080495"/>
          </a:xfrm>
          <a:prstGeom prst="rect">
            <a:avLst/>
          </a:prstGeom>
        </p:spPr>
      </p:pic>
    </p:spTree>
    <p:extLst>
      <p:ext uri="{BB962C8B-B14F-4D97-AF65-F5344CB8AC3E}">
        <p14:creationId xmlns:p14="http://schemas.microsoft.com/office/powerpoint/2010/main" val="7976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064C3A8-99D5-A0FD-B0E4-20937955AA75}"/>
              </a:ext>
            </a:extLst>
          </p:cNvPr>
          <p:cNvSpPr>
            <a:spLocks noGrp="1"/>
          </p:cNvSpPr>
          <p:nvPr>
            <p:ph idx="1"/>
          </p:nvPr>
        </p:nvSpPr>
        <p:spPr>
          <a:xfrm>
            <a:off x="630936" y="1948930"/>
            <a:ext cx="3429000" cy="3410712"/>
          </a:xfrm>
        </p:spPr>
        <p:txBody>
          <a:bodyPr anchor="t">
            <a:normAutofit/>
          </a:bodyPr>
          <a:lstStyle/>
          <a:p>
            <a:r>
              <a:rPr lang="es-CO" sz="2400" b="0" i="0" dirty="0">
                <a:solidFill>
                  <a:srgbClr val="232323"/>
                </a:solidFill>
                <a:effectLst/>
                <a:latin typeface="Noto Sans" panose="020B0502040504020204" pitchFamily="34" charset="0"/>
              </a:rPr>
              <a:t>Un patrón obstructivo también se puede identificar visualmente mediante la inspección de la forma de la curva flujo-volumen espiratorio</a:t>
            </a:r>
            <a:endParaRPr lang="en-US" sz="2200" dirty="0"/>
          </a:p>
        </p:txBody>
      </p:sp>
      <p:pic>
        <p:nvPicPr>
          <p:cNvPr id="7" name="Marcador de contenido 6">
            <a:extLst>
              <a:ext uri="{FF2B5EF4-FFF2-40B4-BE49-F238E27FC236}">
                <a16:creationId xmlns:a16="http://schemas.microsoft.com/office/drawing/2014/main" id="{DC5108FE-CBDD-2E44-3E9C-24B2E90FAC27}"/>
              </a:ext>
            </a:extLst>
          </p:cNvPr>
          <p:cNvPicPr>
            <a:picLocks noChangeAspect="1"/>
          </p:cNvPicPr>
          <p:nvPr/>
        </p:nvPicPr>
        <p:blipFill>
          <a:blip r:embed="rId2"/>
          <a:stretch>
            <a:fillRect/>
          </a:stretch>
        </p:blipFill>
        <p:spPr>
          <a:xfrm>
            <a:off x="4657344" y="1203466"/>
            <a:ext cx="6903720" cy="4901641"/>
          </a:xfrm>
          <a:prstGeom prst="rect">
            <a:avLst/>
          </a:prstGeom>
        </p:spPr>
      </p:pic>
      <p:sp>
        <p:nvSpPr>
          <p:cNvPr id="3" name="CuadroTexto 2">
            <a:extLst>
              <a:ext uri="{FF2B5EF4-FFF2-40B4-BE49-F238E27FC236}">
                <a16:creationId xmlns:a16="http://schemas.microsoft.com/office/drawing/2014/main" id="{552796D9-1D43-22F3-912E-395687756054}"/>
              </a:ext>
            </a:extLst>
          </p:cNvPr>
          <p:cNvSpPr txBox="1"/>
          <p:nvPr/>
        </p:nvSpPr>
        <p:spPr>
          <a:xfrm>
            <a:off x="0" y="6643529"/>
            <a:ext cx="12059478" cy="246221"/>
          </a:xfrm>
          <a:prstGeom prst="rect">
            <a:avLst/>
          </a:prstGeom>
          <a:noFill/>
        </p:spPr>
        <p:txBody>
          <a:bodyPr wrap="square">
            <a:spAutoFit/>
          </a:bodyPr>
          <a:lstStyle/>
          <a:p>
            <a:pPr algn="l"/>
            <a:r>
              <a:rPr lang="es-CO" sz="1000" b="0" i="0" u="none" strike="noStrike" dirty="0">
                <a:effectLst/>
              </a:rPr>
              <a:t>Graham BL, Steenbruggen I, Miller MR, et al. Standardization of Spirometry 2019 Update. An Official American Thoracic Society and European Respiratory Society Technical Statement. Am J Respir Crit Care Med 2019; 200:e70.</a:t>
            </a:r>
            <a:endParaRPr lang="es-CO" sz="1000" b="0" i="0" dirty="0">
              <a:effectLst/>
            </a:endParaRPr>
          </a:p>
        </p:txBody>
      </p:sp>
      <p:pic>
        <p:nvPicPr>
          <p:cNvPr id="2" name="Imagen 1">
            <a:extLst>
              <a:ext uri="{FF2B5EF4-FFF2-40B4-BE49-F238E27FC236}">
                <a16:creationId xmlns:a16="http://schemas.microsoft.com/office/drawing/2014/main" id="{06C4BACC-9ECC-5A4A-4589-74657F197D98}"/>
              </a:ext>
            </a:extLst>
          </p:cNvPr>
          <p:cNvPicPr>
            <a:picLocks noChangeAspect="1"/>
          </p:cNvPicPr>
          <p:nvPr/>
        </p:nvPicPr>
        <p:blipFill>
          <a:blip r:embed="rId3"/>
          <a:stretch>
            <a:fillRect/>
          </a:stretch>
        </p:blipFill>
        <p:spPr>
          <a:xfrm>
            <a:off x="333762" y="-1"/>
            <a:ext cx="11439137" cy="6105107"/>
          </a:xfrm>
          <a:prstGeom prst="rect">
            <a:avLst/>
          </a:prstGeom>
        </p:spPr>
      </p:pic>
      <p:sp>
        <p:nvSpPr>
          <p:cNvPr id="4" name="Marco 3">
            <a:extLst>
              <a:ext uri="{FF2B5EF4-FFF2-40B4-BE49-F238E27FC236}">
                <a16:creationId xmlns:a16="http://schemas.microsoft.com/office/drawing/2014/main" id="{BF403DCD-349D-705E-4176-3AD7E0235FCD}"/>
              </a:ext>
            </a:extLst>
          </p:cNvPr>
          <p:cNvSpPr/>
          <p:nvPr/>
        </p:nvSpPr>
        <p:spPr>
          <a:xfrm>
            <a:off x="371475" y="5514975"/>
            <a:ext cx="11387138" cy="242888"/>
          </a:xfrm>
          <a:prstGeom prst="fram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 name="Marco 4">
            <a:extLst>
              <a:ext uri="{FF2B5EF4-FFF2-40B4-BE49-F238E27FC236}">
                <a16:creationId xmlns:a16="http://schemas.microsoft.com/office/drawing/2014/main" id="{A96AA195-A638-83F2-1B4A-0F90BF6BE08F}"/>
              </a:ext>
            </a:extLst>
          </p:cNvPr>
          <p:cNvSpPr/>
          <p:nvPr/>
        </p:nvSpPr>
        <p:spPr>
          <a:xfrm>
            <a:off x="352420" y="4710105"/>
            <a:ext cx="11387138" cy="242888"/>
          </a:xfrm>
          <a:prstGeom prst="fram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 name="Marco 5">
            <a:extLst>
              <a:ext uri="{FF2B5EF4-FFF2-40B4-BE49-F238E27FC236}">
                <a16:creationId xmlns:a16="http://schemas.microsoft.com/office/drawing/2014/main" id="{24A2CCF7-510A-3A66-3308-FC33222227E9}"/>
              </a:ext>
            </a:extLst>
          </p:cNvPr>
          <p:cNvSpPr/>
          <p:nvPr/>
        </p:nvSpPr>
        <p:spPr>
          <a:xfrm>
            <a:off x="371475" y="5781676"/>
            <a:ext cx="11539538" cy="309141"/>
          </a:xfrm>
          <a:prstGeom prst="fram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CuadroTexto 7">
            <a:extLst>
              <a:ext uri="{FF2B5EF4-FFF2-40B4-BE49-F238E27FC236}">
                <a16:creationId xmlns:a16="http://schemas.microsoft.com/office/drawing/2014/main" id="{7262F742-1B5C-0F7F-1B67-17A2BF85C9B1}"/>
              </a:ext>
            </a:extLst>
          </p:cNvPr>
          <p:cNvSpPr txBox="1"/>
          <p:nvPr/>
        </p:nvSpPr>
        <p:spPr>
          <a:xfrm>
            <a:off x="2147887" y="1988332"/>
            <a:ext cx="7986713"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CO" sz="2400" dirty="0">
                <a:solidFill>
                  <a:srgbClr val="000000"/>
                </a:solidFill>
                <a:latin typeface="Arial" panose="020B0604020202020204" pitchFamily="34" charset="0"/>
              </a:rPr>
              <a:t>A</a:t>
            </a:r>
            <a:r>
              <a:rPr lang="es-CO" sz="2400" b="0" i="0" u="none" strike="noStrike" dirty="0">
                <a:solidFill>
                  <a:srgbClr val="000000"/>
                </a:solidFill>
                <a:effectLst/>
                <a:latin typeface="Arial" panose="020B0604020202020204" pitchFamily="34" charset="0"/>
              </a:rPr>
              <a:t>lteración ventilatoria mixta moderada con respuesta significativa posterior a la administración de broncodilatador de acción corta con normalización, altamente sugestiva de atrapamiento aéreo asociado.</a:t>
            </a:r>
            <a:endParaRPr lang="es-CO" sz="2400" dirty="0"/>
          </a:p>
        </p:txBody>
      </p:sp>
    </p:spTree>
    <p:extLst>
      <p:ext uri="{BB962C8B-B14F-4D97-AF65-F5344CB8AC3E}">
        <p14:creationId xmlns:p14="http://schemas.microsoft.com/office/powerpoint/2010/main" val="27363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D7DD6-6CF9-6192-B8CE-F3CA3229DC92}"/>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endParaRPr lang="es-CO" dirty="0"/>
          </a:p>
        </p:txBody>
      </p:sp>
      <p:sp>
        <p:nvSpPr>
          <p:cNvPr id="3" name="Marcador de contenido 2">
            <a:extLst>
              <a:ext uri="{FF2B5EF4-FFF2-40B4-BE49-F238E27FC236}">
                <a16:creationId xmlns:a16="http://schemas.microsoft.com/office/drawing/2014/main" id="{E6F9C780-8DAC-B4A4-8896-DF47B9BE9D88}"/>
              </a:ext>
            </a:extLst>
          </p:cNvPr>
          <p:cNvSpPr>
            <a:spLocks noGrp="1"/>
          </p:cNvSpPr>
          <p:nvPr>
            <p:ph idx="1"/>
          </p:nvPr>
        </p:nvSpPr>
        <p:spPr/>
        <p:txBody>
          <a:bodyPr>
            <a:normAutofit/>
          </a:bodyPr>
          <a:lstStyle/>
          <a:p>
            <a:pPr marL="0" indent="0">
              <a:buNone/>
            </a:pPr>
            <a:r>
              <a:rPr lang="es-CO" b="1" i="0" dirty="0">
                <a:solidFill>
                  <a:srgbClr val="232323"/>
                </a:solidFill>
                <a:effectLst/>
                <a:latin typeface="Noto Sans" panose="020B0502040504020204" pitchFamily="34" charset="0"/>
              </a:rPr>
              <a:t>Espirometría</a:t>
            </a:r>
          </a:p>
          <a:p>
            <a:pPr marL="0" indent="0">
              <a:buNone/>
            </a:pPr>
            <a:r>
              <a:rPr lang="es-CO" b="1" i="0" dirty="0">
                <a:solidFill>
                  <a:srgbClr val="232323"/>
                </a:solidFill>
                <a:effectLst/>
                <a:latin typeface="Noto Sans" panose="020B0502040504020204" pitchFamily="34" charset="0"/>
              </a:rPr>
              <a:t>Resultados típicos en el asma</a:t>
            </a:r>
            <a:r>
              <a:rPr lang="es-CO" b="0" i="0" dirty="0">
                <a:solidFill>
                  <a:srgbClr val="232323"/>
                </a:solidFill>
                <a:effectLst/>
                <a:latin typeface="Noto Sans" panose="020B0502040504020204" pitchFamily="34" charset="0"/>
              </a:rPr>
              <a:t> : </a:t>
            </a:r>
          </a:p>
          <a:p>
            <a:r>
              <a:rPr lang="es-CO" dirty="0">
                <a:solidFill>
                  <a:srgbClr val="232323"/>
                </a:solidFill>
                <a:latin typeface="Noto Sans" panose="020B0502040504020204" pitchFamily="34" charset="0"/>
              </a:rPr>
              <a:t>A</a:t>
            </a:r>
            <a:r>
              <a:rPr lang="es-CO" b="0" i="0" dirty="0">
                <a:solidFill>
                  <a:srgbClr val="232323"/>
                </a:solidFill>
                <a:effectLst/>
                <a:latin typeface="Noto Sans" panose="020B0502040504020204" pitchFamily="34" charset="0"/>
              </a:rPr>
              <a:t>sintomáticos, la espirometría </a:t>
            </a:r>
            <a:r>
              <a:rPr lang="es-CO" b="1" i="0" dirty="0">
                <a:solidFill>
                  <a:srgbClr val="232323"/>
                </a:solidFill>
                <a:effectLst/>
                <a:latin typeface="Noto Sans" panose="020B0502040504020204" pitchFamily="34" charset="0"/>
              </a:rPr>
              <a:t>SUELE SER NORMAL</a:t>
            </a:r>
            <a:r>
              <a:rPr lang="es-CO" b="0" i="0" dirty="0">
                <a:solidFill>
                  <a:srgbClr val="232323"/>
                </a:solidFill>
                <a:effectLst/>
                <a:latin typeface="Noto Sans" panose="020B0502040504020204" pitchFamily="34" charset="0"/>
              </a:rPr>
              <a:t>. </a:t>
            </a:r>
          </a:p>
          <a:p>
            <a:r>
              <a:rPr lang="es-CO" b="0" i="0" dirty="0">
                <a:solidFill>
                  <a:srgbClr val="232323"/>
                </a:solidFill>
                <a:effectLst/>
                <a:latin typeface="Noto Sans" panose="020B0502040504020204" pitchFamily="34" charset="0"/>
              </a:rPr>
              <a:t>Cuando el asma es sintomática, la limitación del flujo aéreo suele estar presente y responder tra</a:t>
            </a:r>
            <a:r>
              <a:rPr lang="es-CO" dirty="0">
                <a:solidFill>
                  <a:srgbClr val="232323"/>
                </a:solidFill>
                <a:latin typeface="Noto Sans" panose="020B0502040504020204" pitchFamily="34" charset="0"/>
              </a:rPr>
              <a:t>s el uso de b2</a:t>
            </a:r>
            <a:endParaRPr lang="es-CO" b="0" i="0" dirty="0">
              <a:solidFill>
                <a:srgbClr val="232323"/>
              </a:solidFill>
              <a:effectLst/>
              <a:latin typeface="Noto Sans" panose="020B0502040504020204" pitchFamily="34" charset="0"/>
            </a:endParaRPr>
          </a:p>
          <a:p>
            <a:r>
              <a:rPr lang="es-CO" dirty="0">
                <a:solidFill>
                  <a:srgbClr val="232323"/>
                </a:solidFill>
                <a:latin typeface="Noto Sans" panose="020B0502040504020204" pitchFamily="34" charset="0"/>
              </a:rPr>
              <a:t>A</a:t>
            </a:r>
            <a:r>
              <a:rPr lang="es-CO" b="0" i="0" dirty="0">
                <a:solidFill>
                  <a:srgbClr val="232323"/>
                </a:solidFill>
                <a:effectLst/>
                <a:latin typeface="Noto Sans" panose="020B0502040504020204" pitchFamily="34" charset="0"/>
              </a:rPr>
              <a:t>lgunos pacientes con asma tienen una limitación persistente del flujo aéreo con o sin síntomas (Remodelado)</a:t>
            </a:r>
          </a:p>
          <a:p>
            <a:r>
              <a:rPr lang="es-CO" dirty="0">
                <a:solidFill>
                  <a:srgbClr val="232323"/>
                </a:solidFill>
                <a:latin typeface="Noto Sans" panose="020B0502040504020204" pitchFamily="34" charset="0"/>
              </a:rPr>
              <a:t>Patrón restrictivo o mixto</a:t>
            </a:r>
            <a:endParaRPr lang="es-CO" dirty="0"/>
          </a:p>
        </p:txBody>
      </p:sp>
      <p:sp>
        <p:nvSpPr>
          <p:cNvPr id="5" name="CuadroTexto 4">
            <a:extLst>
              <a:ext uri="{FF2B5EF4-FFF2-40B4-BE49-F238E27FC236}">
                <a16:creationId xmlns:a16="http://schemas.microsoft.com/office/drawing/2014/main" id="{63606A57-E321-C893-880C-43EF14B37C96}"/>
              </a:ext>
            </a:extLst>
          </p:cNvPr>
          <p:cNvSpPr txBox="1"/>
          <p:nvPr/>
        </p:nvSpPr>
        <p:spPr>
          <a:xfrm>
            <a:off x="0" y="6611779"/>
            <a:ext cx="12039600" cy="246221"/>
          </a:xfrm>
          <a:prstGeom prst="rect">
            <a:avLst/>
          </a:prstGeom>
          <a:noFill/>
          <a:ln>
            <a:noFill/>
          </a:ln>
        </p:spPr>
        <p:txBody>
          <a:bodyPr wrap="square">
            <a:spAutoFit/>
          </a:bodyPr>
          <a:lstStyle/>
          <a:p>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242681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2">
            <a:extLst>
              <a:ext uri="{FF2B5EF4-FFF2-40B4-BE49-F238E27FC236}">
                <a16:creationId xmlns:a16="http://schemas.microsoft.com/office/drawing/2014/main" id="{C616A5A4-718C-8C24-ADB0-93847835090E}"/>
              </a:ext>
            </a:extLst>
          </p:cNvPr>
          <p:cNvGraphicFramePr>
            <a:graphicFrameLocks noGrp="1"/>
          </p:cNvGraphicFramePr>
          <p:nvPr>
            <p:ph idx="1"/>
            <p:extLst>
              <p:ext uri="{D42A27DB-BD31-4B8C-83A1-F6EECF244321}">
                <p14:modId xmlns:p14="http://schemas.microsoft.com/office/powerpoint/2010/main" val="316405704"/>
              </p:ext>
            </p:extLst>
          </p:nvPr>
        </p:nvGraphicFramePr>
        <p:xfrm>
          <a:off x="460005" y="1690688"/>
          <a:ext cx="11214021"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1E44F370-01E3-6EEF-39AA-E9473E0D5E27}"/>
              </a:ext>
            </a:extLst>
          </p:cNvPr>
          <p:cNvSpPr txBox="1"/>
          <p:nvPr/>
        </p:nvSpPr>
        <p:spPr>
          <a:xfrm>
            <a:off x="0" y="6611779"/>
            <a:ext cx="10945091" cy="246221"/>
          </a:xfrm>
          <a:prstGeom prst="rect">
            <a:avLst/>
          </a:prstGeom>
          <a:noFill/>
        </p:spPr>
        <p:txBody>
          <a:bodyPr wrap="square">
            <a:spAutoFit/>
          </a:bodyPr>
          <a:lstStyle/>
          <a:p>
            <a:pPr latinLnBrk="1"/>
            <a:r>
              <a:rPr lang="es-CO" sz="1000" b="0" i="0" dirty="0">
                <a:solidFill>
                  <a:srgbClr val="232323"/>
                </a:solidFill>
                <a:effectLst/>
                <a:latin typeface="Noto Sans" panose="020B0502040504020204" pitchFamily="34" charset="0"/>
              </a:rPr>
              <a:t>2023 Global </a:t>
            </a:r>
            <a:r>
              <a:rPr lang="es-CO" sz="1000" b="0" i="0" dirty="0" err="1">
                <a:solidFill>
                  <a:srgbClr val="232323"/>
                </a:solidFill>
                <a:effectLst/>
                <a:latin typeface="Noto Sans" panose="020B0502040504020204" pitchFamily="34" charset="0"/>
              </a:rPr>
              <a:t>Initiative</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for</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Asthma</a:t>
            </a:r>
            <a:r>
              <a:rPr lang="es-CO" sz="1000" b="0" i="0" dirty="0">
                <a:solidFill>
                  <a:srgbClr val="232323"/>
                </a:solidFill>
                <a:effectLst/>
                <a:latin typeface="Noto Sans" panose="020B0502040504020204" pitchFamily="34" charset="0"/>
              </a:rPr>
              <a:t> (GINA) </a:t>
            </a:r>
            <a:r>
              <a:rPr lang="es-CO" sz="1000" b="0" i="0" dirty="0" err="1">
                <a:solidFill>
                  <a:srgbClr val="232323"/>
                </a:solidFill>
                <a:effectLst/>
                <a:latin typeface="Noto Sans" panose="020B0502040504020204" pitchFamily="34" charset="0"/>
              </a:rPr>
              <a:t>Report</a:t>
            </a:r>
            <a:r>
              <a:rPr lang="es-CO" sz="1000" b="0" i="0" dirty="0">
                <a:solidFill>
                  <a:srgbClr val="232323"/>
                </a:solidFill>
                <a:effectLst/>
                <a:latin typeface="Noto Sans" panose="020B0502040504020204" pitchFamily="34" charset="0"/>
              </a:rPr>
              <a:t>: Global </a:t>
            </a:r>
            <a:r>
              <a:rPr lang="es-CO" sz="1000" b="0" i="0" dirty="0" err="1">
                <a:solidFill>
                  <a:srgbClr val="232323"/>
                </a:solidFill>
                <a:effectLst/>
                <a:latin typeface="Noto Sans" panose="020B0502040504020204" pitchFamily="34" charset="0"/>
              </a:rPr>
              <a:t>Strategy</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for</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Asthma</a:t>
            </a:r>
            <a:r>
              <a:rPr lang="es-CO" sz="1000" b="0" i="0" dirty="0">
                <a:solidFill>
                  <a:srgbClr val="232323"/>
                </a:solidFill>
                <a:effectLst/>
                <a:latin typeface="Noto Sans" panose="020B0502040504020204" pitchFamily="34" charset="0"/>
              </a:rPr>
              <a:t> Management and </a:t>
            </a:r>
            <a:r>
              <a:rPr lang="es-CO" sz="1000" b="0" i="0" dirty="0" err="1">
                <a:solidFill>
                  <a:srgbClr val="232323"/>
                </a:solidFill>
                <a:effectLst/>
                <a:latin typeface="Noto Sans" panose="020B0502040504020204" pitchFamily="34" charset="0"/>
              </a:rPr>
              <a:t>Prevention</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www.ginasthma.org</a:t>
            </a:r>
            <a:r>
              <a:rPr lang="es-CO" sz="1000" b="0" i="0" dirty="0">
                <a:solidFill>
                  <a:srgbClr val="232323"/>
                </a:solidFill>
                <a:effectLst/>
                <a:latin typeface="Noto Sans" panose="020B0502040504020204" pitchFamily="34" charset="0"/>
              </a:rPr>
              <a:t>/2023-gina-main-report (</a:t>
            </a:r>
            <a:r>
              <a:rPr lang="es-CO" sz="1000" b="0" i="0" dirty="0" err="1">
                <a:solidFill>
                  <a:srgbClr val="232323"/>
                </a:solidFill>
                <a:effectLst/>
                <a:latin typeface="Noto Sans" panose="020B0502040504020204" pitchFamily="34" charset="0"/>
              </a:rPr>
              <a:t>Accessed</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on</a:t>
            </a:r>
            <a:r>
              <a:rPr lang="es-CO" sz="1000" b="0" i="0" dirty="0">
                <a:solidFill>
                  <a:srgbClr val="232323"/>
                </a:solidFill>
                <a:effectLst/>
                <a:latin typeface="Noto Sans" panose="020B0502040504020204" pitchFamily="34" charset="0"/>
              </a:rPr>
              <a:t> May 15, 2023).</a:t>
            </a:r>
          </a:p>
        </p:txBody>
      </p:sp>
      <p:sp>
        <p:nvSpPr>
          <p:cNvPr id="3" name="Título 1">
            <a:extLst>
              <a:ext uri="{FF2B5EF4-FFF2-40B4-BE49-F238E27FC236}">
                <a16:creationId xmlns:a16="http://schemas.microsoft.com/office/drawing/2014/main" id="{E700BB0E-5B73-3F3E-C836-75C905E57246}"/>
              </a:ext>
            </a:extLst>
          </p:cNvPr>
          <p:cNvSpPr txBox="1">
            <a:spLocks/>
          </p:cNvSpPr>
          <p:nvPr/>
        </p:nvSpPr>
        <p:spPr>
          <a:xfrm>
            <a:off x="838200" y="5969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353535"/>
                </a:solidFill>
                <a:latin typeface="Noto Sans" panose="020B0502040504020204" pitchFamily="34" charset="0"/>
              </a:rPr>
              <a:t>Introducción</a:t>
            </a:r>
            <a:endParaRPr lang="es-CO" dirty="0"/>
          </a:p>
        </p:txBody>
      </p:sp>
    </p:spTree>
    <p:extLst>
      <p:ext uri="{BB962C8B-B14F-4D97-AF65-F5344CB8AC3E}">
        <p14:creationId xmlns:p14="http://schemas.microsoft.com/office/powerpoint/2010/main" val="3813513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C4D452-5261-A617-8F29-40EEE92029DE}"/>
              </a:ext>
            </a:extLst>
          </p:cNvPr>
          <p:cNvPicPr>
            <a:picLocks noChangeAspect="1"/>
          </p:cNvPicPr>
          <p:nvPr/>
        </p:nvPicPr>
        <p:blipFill>
          <a:blip r:embed="rId2"/>
          <a:stretch>
            <a:fillRect/>
          </a:stretch>
        </p:blipFill>
        <p:spPr>
          <a:xfrm>
            <a:off x="2507589" y="692805"/>
            <a:ext cx="7024421" cy="5784817"/>
          </a:xfrm>
          <a:prstGeom prst="rect">
            <a:avLst/>
          </a:prstGeom>
        </p:spPr>
      </p:pic>
      <p:sp>
        <p:nvSpPr>
          <p:cNvPr id="2" name="Marco 1">
            <a:extLst>
              <a:ext uri="{FF2B5EF4-FFF2-40B4-BE49-F238E27FC236}">
                <a16:creationId xmlns:a16="http://schemas.microsoft.com/office/drawing/2014/main" id="{E7D771E2-96A7-E336-D802-2FF3CFC8BC0B}"/>
              </a:ext>
            </a:extLst>
          </p:cNvPr>
          <p:cNvSpPr/>
          <p:nvPr/>
        </p:nvSpPr>
        <p:spPr>
          <a:xfrm>
            <a:off x="7015163" y="4486275"/>
            <a:ext cx="45719" cy="17145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uadroTexto 2">
            <a:extLst>
              <a:ext uri="{FF2B5EF4-FFF2-40B4-BE49-F238E27FC236}">
                <a16:creationId xmlns:a16="http://schemas.microsoft.com/office/drawing/2014/main" id="{F2B85583-3C59-7FAD-7267-62AECBE32D73}"/>
              </a:ext>
            </a:extLst>
          </p:cNvPr>
          <p:cNvSpPr txBox="1"/>
          <p:nvPr/>
        </p:nvSpPr>
        <p:spPr>
          <a:xfrm>
            <a:off x="0" y="6611779"/>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Tree>
    <p:extLst>
      <p:ext uri="{BB962C8B-B14F-4D97-AF65-F5344CB8AC3E}">
        <p14:creationId xmlns:p14="http://schemas.microsoft.com/office/powerpoint/2010/main" val="268442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AD2AE-B32B-7E64-8A0B-104E160AE338}"/>
              </a:ext>
            </a:extLst>
          </p:cNvPr>
          <p:cNvSpPr>
            <a:spLocks noGrp="1"/>
          </p:cNvSpPr>
          <p:nvPr>
            <p:ph type="title"/>
          </p:nvPr>
        </p:nvSpPr>
        <p:spPr>
          <a:xfrm>
            <a:off x="572493" y="238539"/>
            <a:ext cx="11018520" cy="1434415"/>
          </a:xfrm>
        </p:spPr>
        <p:txBody>
          <a:bodyPr anchor="b">
            <a:normAutofit/>
          </a:bodyPr>
          <a:lstStyle/>
          <a:p>
            <a:r>
              <a:rPr lang="es-CO" sz="5400" b="1" dirty="0" err="1"/>
              <a:t>FeNO</a:t>
            </a:r>
            <a:endParaRPr lang="es-CO" sz="5400" b="1" dirty="0"/>
          </a:p>
        </p:txBody>
      </p:sp>
      <p:sp>
        <p:nvSpPr>
          <p:cNvPr id="3" name="Marcador de contenido 2">
            <a:extLst>
              <a:ext uri="{FF2B5EF4-FFF2-40B4-BE49-F238E27FC236}">
                <a16:creationId xmlns:a16="http://schemas.microsoft.com/office/drawing/2014/main" id="{BB4CB516-4644-DF07-2BD5-B10AAB570E9A}"/>
              </a:ext>
            </a:extLst>
          </p:cNvPr>
          <p:cNvSpPr>
            <a:spLocks noGrp="1"/>
          </p:cNvSpPr>
          <p:nvPr>
            <p:ph idx="1"/>
          </p:nvPr>
        </p:nvSpPr>
        <p:spPr>
          <a:xfrm>
            <a:off x="572493" y="1905000"/>
            <a:ext cx="6713552" cy="4470400"/>
          </a:xfrm>
        </p:spPr>
        <p:txBody>
          <a:bodyPr anchor="t">
            <a:normAutofit/>
          </a:bodyPr>
          <a:lstStyle/>
          <a:p>
            <a:r>
              <a:rPr lang="es-CO" sz="2000" dirty="0"/>
              <a:t>Medida no invasiva de inflamación bronquial del fenotipo alérgico-T2 y en parte relacionada con la inflamación eosinofílica. </a:t>
            </a:r>
          </a:p>
          <a:p>
            <a:endParaRPr lang="es-CO" sz="2000" dirty="0"/>
          </a:p>
        </p:txBody>
      </p:sp>
      <p:pic>
        <p:nvPicPr>
          <p:cNvPr id="5" name="Imagen 4">
            <a:extLst>
              <a:ext uri="{FF2B5EF4-FFF2-40B4-BE49-F238E27FC236}">
                <a16:creationId xmlns:a16="http://schemas.microsoft.com/office/drawing/2014/main" id="{F57775DA-ECC6-72C0-E239-3AAD2A3A3519}"/>
              </a:ext>
            </a:extLst>
          </p:cNvPr>
          <p:cNvPicPr>
            <a:picLocks noChangeAspect="1"/>
          </p:cNvPicPr>
          <p:nvPr/>
        </p:nvPicPr>
        <p:blipFill rotWithShape="1">
          <a:blip r:embed="rId2"/>
          <a:srcRect r="38910"/>
          <a:stretch/>
        </p:blipFill>
        <p:spPr>
          <a:xfrm>
            <a:off x="7675658" y="2093976"/>
            <a:ext cx="3941064" cy="4096512"/>
          </a:xfrm>
          <a:prstGeom prst="rect">
            <a:avLst/>
          </a:prstGeom>
        </p:spPr>
      </p:pic>
      <p:sp>
        <p:nvSpPr>
          <p:cNvPr id="9" name="CuadroTexto 8">
            <a:extLst>
              <a:ext uri="{FF2B5EF4-FFF2-40B4-BE49-F238E27FC236}">
                <a16:creationId xmlns:a16="http://schemas.microsoft.com/office/drawing/2014/main" id="{C869E822-2F73-B947-919C-0FB641041EC7}"/>
              </a:ext>
            </a:extLst>
          </p:cNvPr>
          <p:cNvSpPr txBox="1"/>
          <p:nvPr/>
        </p:nvSpPr>
        <p:spPr>
          <a:xfrm>
            <a:off x="2400376" y="5395030"/>
            <a:ext cx="419149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dirty="0">
                <a:solidFill>
                  <a:srgbClr val="232323"/>
                </a:solidFill>
                <a:latin typeface="Noto Sans" panose="020B0502040504020204" pitchFamily="34" charset="0"/>
              </a:rPr>
              <a:t>M</a:t>
            </a:r>
            <a:r>
              <a:rPr lang="es-CO" b="0" i="0" dirty="0">
                <a:solidFill>
                  <a:srgbClr val="232323"/>
                </a:solidFill>
                <a:effectLst/>
                <a:latin typeface="Noto Sans" panose="020B0502040504020204" pitchFamily="34" charset="0"/>
              </a:rPr>
              <a:t>ayores cantidades de gas de óxido nítrico en el aliento exhalado. </a:t>
            </a:r>
          </a:p>
        </p:txBody>
      </p:sp>
      <p:sp>
        <p:nvSpPr>
          <p:cNvPr id="13" name="CuadroTexto 12">
            <a:extLst>
              <a:ext uri="{FF2B5EF4-FFF2-40B4-BE49-F238E27FC236}">
                <a16:creationId xmlns:a16="http://schemas.microsoft.com/office/drawing/2014/main" id="{25FA5D3C-ED74-D87E-4A7D-2A4AED7114E5}"/>
              </a:ext>
            </a:extLst>
          </p:cNvPr>
          <p:cNvSpPr txBox="1"/>
          <p:nvPr/>
        </p:nvSpPr>
        <p:spPr>
          <a:xfrm>
            <a:off x="1068055" y="3129032"/>
            <a:ext cx="2297997" cy="9233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s-CO" dirty="0">
                <a:solidFill>
                  <a:schemeClr val="bg1"/>
                </a:solidFill>
                <a:latin typeface="Noto Sans" panose="020B0502040504020204" pitchFamily="34" charset="0"/>
              </a:rPr>
              <a:t>I</a:t>
            </a:r>
            <a:r>
              <a:rPr lang="es-CO" b="0" i="0" dirty="0">
                <a:solidFill>
                  <a:schemeClr val="bg1"/>
                </a:solidFill>
                <a:effectLst/>
                <a:latin typeface="Noto Sans" panose="020B0502040504020204" pitchFamily="34" charset="0"/>
              </a:rPr>
              <a:t>nflamación eosinofílica de las vías respiratorias </a:t>
            </a:r>
          </a:p>
        </p:txBody>
      </p:sp>
      <p:sp>
        <p:nvSpPr>
          <p:cNvPr id="15" name="CuadroTexto 14">
            <a:extLst>
              <a:ext uri="{FF2B5EF4-FFF2-40B4-BE49-F238E27FC236}">
                <a16:creationId xmlns:a16="http://schemas.microsoft.com/office/drawing/2014/main" id="{312BE9DA-3B24-65A3-A832-2219D67102B6}"/>
              </a:ext>
            </a:extLst>
          </p:cNvPr>
          <p:cNvSpPr txBox="1"/>
          <p:nvPr/>
        </p:nvSpPr>
        <p:spPr>
          <a:xfrm>
            <a:off x="1828323" y="4220081"/>
            <a:ext cx="532898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CO" dirty="0">
                <a:solidFill>
                  <a:srgbClr val="232323"/>
                </a:solidFill>
                <a:latin typeface="Noto Sans" panose="020B0502040504020204" pitchFamily="34" charset="0"/>
              </a:rPr>
              <a:t>R</a:t>
            </a:r>
            <a:r>
              <a:rPr lang="es-CO" b="0" i="0" dirty="0">
                <a:solidFill>
                  <a:srgbClr val="232323"/>
                </a:solidFill>
                <a:effectLst/>
                <a:latin typeface="Noto Sans" panose="020B0502040504020204" pitchFamily="34" charset="0"/>
              </a:rPr>
              <a:t>egulación positiva del </a:t>
            </a:r>
            <a:r>
              <a:rPr lang="es-CO" b="1" i="0" dirty="0">
                <a:solidFill>
                  <a:srgbClr val="232323"/>
                </a:solidFill>
                <a:effectLst/>
                <a:latin typeface="Noto Sans" panose="020B0502040504020204" pitchFamily="34" charset="0"/>
              </a:rPr>
              <a:t>óxido nítrico sintasa </a:t>
            </a:r>
            <a:r>
              <a:rPr lang="es-CO" b="0" i="0" dirty="0">
                <a:solidFill>
                  <a:srgbClr val="232323"/>
                </a:solidFill>
                <a:effectLst/>
                <a:latin typeface="Noto Sans" panose="020B0502040504020204" pitchFamily="34" charset="0"/>
              </a:rPr>
              <a:t>en la mucosa respiratoria </a:t>
            </a:r>
          </a:p>
        </p:txBody>
      </p:sp>
      <p:sp>
        <p:nvSpPr>
          <p:cNvPr id="16" name="Flecha curvada hacia la derecha 15">
            <a:extLst>
              <a:ext uri="{FF2B5EF4-FFF2-40B4-BE49-F238E27FC236}">
                <a16:creationId xmlns:a16="http://schemas.microsoft.com/office/drawing/2014/main" id="{A2B84595-A76F-3101-0A35-9BE1F958836E}"/>
              </a:ext>
            </a:extLst>
          </p:cNvPr>
          <p:cNvSpPr/>
          <p:nvPr/>
        </p:nvSpPr>
        <p:spPr>
          <a:xfrm rot="18068790">
            <a:off x="952594" y="4215724"/>
            <a:ext cx="702365" cy="94068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7" name="Flecha abajo 16">
            <a:extLst>
              <a:ext uri="{FF2B5EF4-FFF2-40B4-BE49-F238E27FC236}">
                <a16:creationId xmlns:a16="http://schemas.microsoft.com/office/drawing/2014/main" id="{4370E0BE-95A2-783B-BF69-9B69FEE4CCB1}"/>
              </a:ext>
            </a:extLst>
          </p:cNvPr>
          <p:cNvSpPr/>
          <p:nvPr/>
        </p:nvSpPr>
        <p:spPr>
          <a:xfrm>
            <a:off x="3611159" y="5061609"/>
            <a:ext cx="1763312" cy="2296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CD307F67-EC34-9B00-4E23-FF250F6ED111}"/>
              </a:ext>
            </a:extLst>
          </p:cNvPr>
          <p:cNvSpPr txBox="1"/>
          <p:nvPr/>
        </p:nvSpPr>
        <p:spPr>
          <a:xfrm>
            <a:off x="2707419" y="6602688"/>
            <a:ext cx="9484581" cy="246221"/>
          </a:xfrm>
          <a:prstGeom prst="rect">
            <a:avLst/>
          </a:prstGeom>
          <a:noFill/>
        </p:spPr>
        <p:txBody>
          <a:bodyPr wrap="square">
            <a:spAutoFit/>
          </a:bodyPr>
          <a:lstStyle/>
          <a:p>
            <a:r>
              <a:rPr lang="es-CO" sz="1000" dirty="0"/>
              <a:t>Louis R, </a:t>
            </a:r>
            <a:r>
              <a:rPr lang="es-CO" sz="1000" dirty="0" err="1"/>
              <a:t>Satia</a:t>
            </a:r>
            <a:r>
              <a:rPr lang="es-CO" sz="1000" dirty="0"/>
              <a:t> I, Ojanguren I, </a:t>
            </a:r>
            <a:r>
              <a:rPr lang="es-CO" sz="1000" dirty="0" err="1"/>
              <a:t>Schleich</a:t>
            </a:r>
            <a:r>
              <a:rPr lang="es-CO" sz="1000" dirty="0"/>
              <a:t> F, </a:t>
            </a:r>
            <a:r>
              <a:rPr lang="es-CO" sz="1000" dirty="0" err="1"/>
              <a:t>Bonini</a:t>
            </a:r>
            <a:r>
              <a:rPr lang="es-CO" sz="1000" dirty="0"/>
              <a:t> M, </a:t>
            </a:r>
            <a:r>
              <a:rPr lang="es-CO" sz="1000" dirty="0" err="1"/>
              <a:t>Tonia</a:t>
            </a:r>
            <a:r>
              <a:rPr lang="es-CO" sz="1000" dirty="0"/>
              <a:t> T, et al. </a:t>
            </a:r>
            <a:r>
              <a:rPr lang="es-CO" sz="1000" dirty="0" err="1"/>
              <a:t>European</a:t>
            </a:r>
            <a:r>
              <a:rPr lang="es-CO" sz="1000" dirty="0"/>
              <a:t> </a:t>
            </a:r>
            <a:r>
              <a:rPr lang="es-CO" sz="1000" dirty="0" err="1"/>
              <a:t>Respiratory</a:t>
            </a:r>
            <a:r>
              <a:rPr lang="es-CO" sz="1000" dirty="0"/>
              <a:t> </a:t>
            </a:r>
            <a:r>
              <a:rPr lang="es-CO" sz="1000" dirty="0" err="1"/>
              <a:t>Society</a:t>
            </a:r>
            <a:r>
              <a:rPr lang="es-CO" sz="1000" dirty="0"/>
              <a:t> </a:t>
            </a:r>
            <a:r>
              <a:rPr lang="es-CO" sz="1000" dirty="0" err="1"/>
              <a:t>Guidelines</a:t>
            </a:r>
            <a:r>
              <a:rPr lang="es-CO" sz="1000" dirty="0"/>
              <a:t> </a:t>
            </a:r>
            <a:r>
              <a:rPr lang="es-CO" sz="1000" dirty="0" err="1"/>
              <a:t>for</a:t>
            </a:r>
            <a:r>
              <a:rPr lang="es-CO" sz="1000" dirty="0"/>
              <a:t> </a:t>
            </a:r>
            <a:r>
              <a:rPr lang="es-CO" sz="1000" dirty="0" err="1"/>
              <a:t>the</a:t>
            </a:r>
            <a:r>
              <a:rPr lang="es-CO" sz="1000" dirty="0"/>
              <a:t> Diagnosis </a:t>
            </a:r>
            <a:r>
              <a:rPr lang="es-CO" sz="1000" dirty="0" err="1"/>
              <a:t>of</a:t>
            </a:r>
            <a:r>
              <a:rPr lang="es-CO" sz="1000" dirty="0"/>
              <a:t> </a:t>
            </a:r>
            <a:r>
              <a:rPr lang="es-CO" sz="1000" dirty="0" err="1"/>
              <a:t>Asthma</a:t>
            </a:r>
            <a:r>
              <a:rPr lang="es-CO" sz="1000" dirty="0"/>
              <a:t> in </a:t>
            </a:r>
            <a:r>
              <a:rPr lang="es-CO" sz="1000" dirty="0" err="1"/>
              <a:t>Adults</a:t>
            </a:r>
            <a:r>
              <a:rPr lang="es-CO" sz="1000" dirty="0"/>
              <a:t>. </a:t>
            </a:r>
            <a:r>
              <a:rPr lang="es-CO" sz="1000" dirty="0" err="1"/>
              <a:t>Eur</a:t>
            </a:r>
            <a:r>
              <a:rPr lang="es-CO" sz="1000" dirty="0"/>
              <a:t> </a:t>
            </a:r>
            <a:r>
              <a:rPr lang="es-CO" sz="1000" dirty="0" err="1"/>
              <a:t>Respir</a:t>
            </a:r>
            <a:r>
              <a:rPr lang="es-CO" sz="1000" dirty="0"/>
              <a:t> J. 2022 Feb 15:2101585.</a:t>
            </a:r>
          </a:p>
        </p:txBody>
      </p:sp>
      <p:sp>
        <p:nvSpPr>
          <p:cNvPr id="20" name="CuadroTexto 19">
            <a:extLst>
              <a:ext uri="{FF2B5EF4-FFF2-40B4-BE49-F238E27FC236}">
                <a16:creationId xmlns:a16="http://schemas.microsoft.com/office/drawing/2014/main" id="{AB6BAAEB-7A15-2C51-7814-A619890AA77D}"/>
              </a:ext>
            </a:extLst>
          </p:cNvPr>
          <p:cNvSpPr txBox="1"/>
          <p:nvPr/>
        </p:nvSpPr>
        <p:spPr>
          <a:xfrm>
            <a:off x="749618" y="3105546"/>
            <a:ext cx="6407689" cy="304698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buFont typeface="Arial" panose="020B0604020202020204" pitchFamily="34" charset="0"/>
              <a:buChar char="•"/>
            </a:pPr>
            <a:r>
              <a:rPr lang="es-CO" sz="2400" dirty="0">
                <a:solidFill>
                  <a:schemeClr val="tx1"/>
                </a:solidFill>
              </a:rPr>
              <a:t>Punto de corte recomendado </a:t>
            </a:r>
            <a:r>
              <a:rPr lang="es-CO" sz="2400" b="1" dirty="0">
                <a:solidFill>
                  <a:schemeClr val="tx1"/>
                </a:solidFill>
              </a:rPr>
              <a:t>&gt; 40 </a:t>
            </a:r>
            <a:r>
              <a:rPr lang="es-CO" sz="2400" b="1" dirty="0" err="1">
                <a:solidFill>
                  <a:schemeClr val="tx1"/>
                </a:solidFill>
              </a:rPr>
              <a:t>ppb</a:t>
            </a:r>
            <a:r>
              <a:rPr lang="es-CO" sz="2400" b="1" dirty="0">
                <a:solidFill>
                  <a:schemeClr val="tx1"/>
                </a:solidFill>
              </a:rPr>
              <a:t> </a:t>
            </a:r>
            <a:r>
              <a:rPr lang="es-CO" sz="2400" dirty="0">
                <a:solidFill>
                  <a:schemeClr val="tx1"/>
                </a:solidFill>
              </a:rPr>
              <a:t>en adultos que no estén tomando glucocorticoides </a:t>
            </a:r>
          </a:p>
          <a:p>
            <a:pPr marL="285750" indent="-285750">
              <a:buFont typeface="Arial" panose="020B0604020202020204" pitchFamily="34" charset="0"/>
              <a:buChar char="•"/>
            </a:pPr>
            <a:r>
              <a:rPr lang="es-CO" sz="2400" b="1" dirty="0">
                <a:solidFill>
                  <a:schemeClr val="tx1"/>
                </a:solidFill>
              </a:rPr>
              <a:t>Un valor normal de FENO no excluye el diagnóstico de asma</a:t>
            </a:r>
            <a:r>
              <a:rPr lang="es-CO" sz="2400" dirty="0">
                <a:solidFill>
                  <a:schemeClr val="tx1"/>
                </a:solidFill>
              </a:rPr>
              <a:t>, especialmente en las personas no atópicas.</a:t>
            </a:r>
          </a:p>
          <a:p>
            <a:pPr marL="285750" indent="-285750">
              <a:buFont typeface="Arial" panose="020B0604020202020204" pitchFamily="34" charset="0"/>
              <a:buChar char="•"/>
            </a:pPr>
            <a:r>
              <a:rPr lang="es-CO" sz="2400" dirty="0">
                <a:solidFill>
                  <a:schemeClr val="tx1"/>
                </a:solidFill>
                <a:latin typeface="Noto Sans" panose="020B0502040504020204" pitchFamily="34" charset="0"/>
              </a:rPr>
              <a:t>D</a:t>
            </a:r>
            <a:r>
              <a:rPr lang="es-CO" sz="2400" b="0" i="0" dirty="0">
                <a:solidFill>
                  <a:schemeClr val="tx1"/>
                </a:solidFill>
                <a:effectLst/>
                <a:latin typeface="Noto Sans" panose="020B0502040504020204" pitchFamily="34" charset="0"/>
              </a:rPr>
              <a:t>eben excluirse enfermedades respiratorias(rinitis, alérgica, bronquitis eosinofílica). </a:t>
            </a:r>
          </a:p>
        </p:txBody>
      </p:sp>
    </p:spTree>
    <p:extLst>
      <p:ext uri="{BB962C8B-B14F-4D97-AF65-F5344CB8AC3E}">
        <p14:creationId xmlns:p14="http://schemas.microsoft.com/office/powerpoint/2010/main" val="11348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B7F16-EB63-3725-5E4E-BD013BCF3205}"/>
              </a:ext>
            </a:extLst>
          </p:cNvPr>
          <p:cNvSpPr>
            <a:spLocks noGrp="1"/>
          </p:cNvSpPr>
          <p:nvPr>
            <p:ph type="title"/>
          </p:nvPr>
        </p:nvSpPr>
        <p:spPr>
          <a:xfrm>
            <a:off x="914402" y="489508"/>
            <a:ext cx="10187424" cy="879287"/>
          </a:xfrm>
        </p:spPr>
        <p:txBody>
          <a:bodyPr anchor="b">
            <a:normAutofit/>
          </a:bodyPr>
          <a:lstStyle/>
          <a:p>
            <a:pPr algn="ctr"/>
            <a:r>
              <a:rPr lang="es-CO" sz="2800" b="1" i="0" dirty="0">
                <a:effectLst/>
                <a:latin typeface="Noto Sans" panose="020B0502040504020204" pitchFamily="34" charset="0"/>
              </a:rPr>
              <a:t>EFECTO DEL ASMA SOBRE OTRAS PRUEBAS DE FUNCIÓN PULMONAR</a:t>
            </a:r>
            <a:endParaRPr lang="es-CO" sz="2800" dirty="0"/>
          </a:p>
        </p:txBody>
      </p:sp>
      <p:graphicFrame>
        <p:nvGraphicFramePr>
          <p:cNvPr id="5" name="Marcador de contenido 4">
            <a:extLst>
              <a:ext uri="{FF2B5EF4-FFF2-40B4-BE49-F238E27FC236}">
                <a16:creationId xmlns:a16="http://schemas.microsoft.com/office/drawing/2014/main" id="{EA5261EE-F92A-1819-A93A-17A2F83E1DBB}"/>
              </a:ext>
            </a:extLst>
          </p:cNvPr>
          <p:cNvGraphicFramePr>
            <a:graphicFrameLocks noGrp="1"/>
          </p:cNvGraphicFramePr>
          <p:nvPr>
            <p:ph idx="1"/>
            <p:extLst>
              <p:ext uri="{D42A27DB-BD31-4B8C-83A1-F6EECF244321}">
                <p14:modId xmlns:p14="http://schemas.microsoft.com/office/powerpoint/2010/main" val="1333720588"/>
              </p:ext>
            </p:extLst>
          </p:nvPr>
        </p:nvGraphicFramePr>
        <p:xfrm>
          <a:off x="337316" y="2066199"/>
          <a:ext cx="5468844" cy="340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Diagrama&#10;&#10;Descripción generada automáticamente">
            <a:extLst>
              <a:ext uri="{FF2B5EF4-FFF2-40B4-BE49-F238E27FC236}">
                <a16:creationId xmlns:a16="http://schemas.microsoft.com/office/drawing/2014/main" id="{EC60F7CE-A7FE-9093-0151-ECB351438425}"/>
              </a:ext>
            </a:extLst>
          </p:cNvPr>
          <p:cNvPicPr>
            <a:picLocks noChangeAspect="1"/>
          </p:cNvPicPr>
          <p:nvPr/>
        </p:nvPicPr>
        <p:blipFill>
          <a:blip r:embed="rId8"/>
          <a:stretch>
            <a:fillRect/>
          </a:stretch>
        </p:blipFill>
        <p:spPr>
          <a:xfrm>
            <a:off x="5806160" y="1858303"/>
            <a:ext cx="6048524" cy="3825690"/>
          </a:xfrm>
          <a:prstGeom prst="rect">
            <a:avLst/>
          </a:prstGeom>
        </p:spPr>
      </p:pic>
      <p:sp>
        <p:nvSpPr>
          <p:cNvPr id="6" name="CuadroTexto 5">
            <a:extLst>
              <a:ext uri="{FF2B5EF4-FFF2-40B4-BE49-F238E27FC236}">
                <a16:creationId xmlns:a16="http://schemas.microsoft.com/office/drawing/2014/main" id="{9BA54A2D-4A0E-C7BF-F238-4BEF52997D25}"/>
              </a:ext>
            </a:extLst>
          </p:cNvPr>
          <p:cNvSpPr txBox="1"/>
          <p:nvPr/>
        </p:nvSpPr>
        <p:spPr>
          <a:xfrm>
            <a:off x="0" y="6611779"/>
            <a:ext cx="12039600" cy="246221"/>
          </a:xfrm>
          <a:prstGeom prst="rect">
            <a:avLst/>
          </a:prstGeom>
          <a:noFill/>
          <a:ln>
            <a:noFill/>
          </a:ln>
        </p:spPr>
        <p:txBody>
          <a:bodyPr wrap="square">
            <a:spAutoFit/>
          </a:bodyPr>
          <a:lstStyle/>
          <a:p>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235477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843C59A-5CA5-D037-E44B-2AE6FB40E41E}"/>
              </a:ext>
            </a:extLst>
          </p:cNvPr>
          <p:cNvSpPr>
            <a:spLocks noGrp="1"/>
          </p:cNvSpPr>
          <p:nvPr>
            <p:ph idx="1"/>
          </p:nvPr>
        </p:nvSpPr>
        <p:spPr>
          <a:xfrm>
            <a:off x="838200" y="1196514"/>
            <a:ext cx="10515600" cy="1494270"/>
          </a:xfrm>
        </p:spPr>
        <p:txBody>
          <a:bodyPr>
            <a:normAutofit lnSpcReduction="10000"/>
          </a:bodyPr>
          <a:lstStyle/>
          <a:p>
            <a:pPr marL="0" indent="0" algn="l">
              <a:buNone/>
            </a:pPr>
            <a:r>
              <a:rPr lang="es-CO" b="1" i="0" dirty="0">
                <a:solidFill>
                  <a:srgbClr val="232323"/>
                </a:solidFill>
                <a:effectLst/>
                <a:latin typeface="Noto Sans" panose="020B0502040504020204" pitchFamily="34" charset="0"/>
              </a:rPr>
              <a:t>Volúmenes pulmonares</a:t>
            </a:r>
            <a:r>
              <a:rPr lang="es-CO" b="0" i="0" dirty="0">
                <a:solidFill>
                  <a:srgbClr val="232323"/>
                </a:solidFill>
                <a:effectLst/>
                <a:latin typeface="Noto Sans" panose="020B0502040504020204" pitchFamily="34" charset="0"/>
              </a:rPr>
              <a:t>: </a:t>
            </a:r>
          </a:p>
          <a:p>
            <a:pPr algn="l"/>
            <a:r>
              <a:rPr lang="es-CO" b="0" i="0" dirty="0">
                <a:solidFill>
                  <a:srgbClr val="232323"/>
                </a:solidFill>
                <a:effectLst/>
                <a:latin typeface="Noto Sans" panose="020B0502040504020204" pitchFamily="34" charset="0"/>
              </a:rPr>
              <a:t>La evaluación de la gravedad del atrapamiento aéreo</a:t>
            </a:r>
          </a:p>
          <a:p>
            <a:pPr algn="l"/>
            <a:r>
              <a:rPr lang="es-CO" b="0" i="0" dirty="0">
                <a:solidFill>
                  <a:srgbClr val="232323"/>
                </a:solidFill>
                <a:effectLst/>
                <a:latin typeface="Noto Sans" panose="020B0502040504020204" pitchFamily="34" charset="0"/>
              </a:rPr>
              <a:t>Útil en la evaluación de otras causas de disnea</a:t>
            </a:r>
          </a:p>
        </p:txBody>
      </p:sp>
      <p:pic>
        <p:nvPicPr>
          <p:cNvPr id="5" name="Imagen 4">
            <a:extLst>
              <a:ext uri="{FF2B5EF4-FFF2-40B4-BE49-F238E27FC236}">
                <a16:creationId xmlns:a16="http://schemas.microsoft.com/office/drawing/2014/main" id="{66A3097B-77FB-FD8F-B150-7283FFD3B0B9}"/>
              </a:ext>
            </a:extLst>
          </p:cNvPr>
          <p:cNvPicPr>
            <a:picLocks noChangeAspect="1"/>
          </p:cNvPicPr>
          <p:nvPr/>
        </p:nvPicPr>
        <p:blipFill>
          <a:blip r:embed="rId2"/>
          <a:stretch>
            <a:fillRect/>
          </a:stretch>
        </p:blipFill>
        <p:spPr>
          <a:xfrm>
            <a:off x="697854" y="2832718"/>
            <a:ext cx="5577293" cy="3439332"/>
          </a:xfrm>
          <a:prstGeom prst="rect">
            <a:avLst/>
          </a:prstGeom>
        </p:spPr>
      </p:pic>
      <p:pic>
        <p:nvPicPr>
          <p:cNvPr id="7" name="Imagen 6">
            <a:extLst>
              <a:ext uri="{FF2B5EF4-FFF2-40B4-BE49-F238E27FC236}">
                <a16:creationId xmlns:a16="http://schemas.microsoft.com/office/drawing/2014/main" id="{C428D8F9-EC50-1D9E-F297-2B9AA819C52B}"/>
              </a:ext>
            </a:extLst>
          </p:cNvPr>
          <p:cNvPicPr>
            <a:picLocks noChangeAspect="1"/>
          </p:cNvPicPr>
          <p:nvPr/>
        </p:nvPicPr>
        <p:blipFill>
          <a:blip r:embed="rId3"/>
          <a:stretch>
            <a:fillRect/>
          </a:stretch>
        </p:blipFill>
        <p:spPr>
          <a:xfrm>
            <a:off x="6514664" y="2729145"/>
            <a:ext cx="5287306" cy="3420542"/>
          </a:xfrm>
          <a:prstGeom prst="rect">
            <a:avLst/>
          </a:prstGeom>
        </p:spPr>
      </p:pic>
      <p:sp>
        <p:nvSpPr>
          <p:cNvPr id="9" name="CuadroTexto 8">
            <a:extLst>
              <a:ext uri="{FF2B5EF4-FFF2-40B4-BE49-F238E27FC236}">
                <a16:creationId xmlns:a16="http://schemas.microsoft.com/office/drawing/2014/main" id="{98A72A3E-E502-E8E7-7A1B-E80C9BA9C09E}"/>
              </a:ext>
            </a:extLst>
          </p:cNvPr>
          <p:cNvSpPr txBox="1"/>
          <p:nvPr/>
        </p:nvSpPr>
        <p:spPr>
          <a:xfrm>
            <a:off x="-106875" y="6611779"/>
            <a:ext cx="8077401" cy="246221"/>
          </a:xfrm>
          <a:prstGeom prst="rect">
            <a:avLst/>
          </a:prstGeom>
          <a:noFill/>
        </p:spPr>
        <p:txBody>
          <a:bodyPr wrap="square">
            <a:spAutoFit/>
          </a:bodyPr>
          <a:lstStyle/>
          <a:p>
            <a:pPr algn="r"/>
            <a:r>
              <a:rPr lang="es-CO" sz="1000" b="0" i="0" u="none" strike="noStrike" dirty="0">
                <a:effectLst/>
              </a:rPr>
              <a:t>Stanojevic S, Kaminsky DA, Miller MR, et al. ERS/ATS technical standard on interpretive strategies for routine lung function tests. Eur Respir J 2022; 60.</a:t>
            </a:r>
            <a:endParaRPr lang="es-CO" sz="1000" b="0" i="0" dirty="0">
              <a:effectLst/>
            </a:endParaRPr>
          </a:p>
        </p:txBody>
      </p:sp>
      <p:sp>
        <p:nvSpPr>
          <p:cNvPr id="6" name="CuadroTexto 5">
            <a:extLst>
              <a:ext uri="{FF2B5EF4-FFF2-40B4-BE49-F238E27FC236}">
                <a16:creationId xmlns:a16="http://schemas.microsoft.com/office/drawing/2014/main" id="{6C75A12C-E9F5-79F7-34A9-799243058F46}"/>
              </a:ext>
            </a:extLst>
          </p:cNvPr>
          <p:cNvSpPr txBox="1"/>
          <p:nvPr/>
        </p:nvSpPr>
        <p:spPr>
          <a:xfrm>
            <a:off x="940744" y="974153"/>
            <a:ext cx="11147840" cy="1631216"/>
          </a:xfrm>
          <a:prstGeom prst="rect">
            <a:avLst/>
          </a:prstGeom>
          <a:solidFill>
            <a:schemeClr val="bg1"/>
          </a:solidFill>
        </p:spPr>
        <p:txBody>
          <a:bodyPr wrap="square">
            <a:spAutoFit/>
          </a:bodyPr>
          <a:lstStyle/>
          <a:p>
            <a:r>
              <a:rPr lang="es-CO" sz="2000" b="1" dirty="0"/>
              <a:t>Volumen residual:</a:t>
            </a:r>
            <a:r>
              <a:rPr lang="es-CO" sz="2000" dirty="0"/>
              <a:t>  aumentado (≥120% previsto) más común y es el último en volver a la normalidad después del tratamiento.</a:t>
            </a:r>
          </a:p>
          <a:p>
            <a:r>
              <a:rPr lang="es-CO" sz="2000" b="1" dirty="0"/>
              <a:t>Capacidad residual funcional:  </a:t>
            </a:r>
            <a:r>
              <a:rPr lang="es-CO" sz="2000" dirty="0"/>
              <a:t>≥120% previsto sugiere atrapamiento de aire.- </a:t>
            </a:r>
            <a:r>
              <a:rPr lang="es-CO" sz="2000" b="1" dirty="0"/>
              <a:t>RV/TLC &gt;120% del previsto</a:t>
            </a:r>
            <a:r>
              <a:rPr lang="es-CO" sz="2000" dirty="0"/>
              <a:t>.</a:t>
            </a:r>
          </a:p>
          <a:p>
            <a:r>
              <a:rPr lang="es-CO" sz="2000" b="1" dirty="0"/>
              <a:t>Capacidad pulmonar total: </a:t>
            </a:r>
            <a:r>
              <a:rPr lang="es-CO" sz="2000" dirty="0"/>
              <a:t>≥120% previsto sugiere hiperinflación. En el asma, la TLC puede ser normal o elevada. </a:t>
            </a:r>
          </a:p>
        </p:txBody>
      </p:sp>
    </p:spTree>
    <p:extLst>
      <p:ext uri="{BB962C8B-B14F-4D97-AF65-F5344CB8AC3E}">
        <p14:creationId xmlns:p14="http://schemas.microsoft.com/office/powerpoint/2010/main" val="8866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20A32-399A-A513-9509-4406974DBC97}"/>
              </a:ext>
            </a:extLst>
          </p:cNvPr>
          <p:cNvSpPr>
            <a:spLocks noGrp="1"/>
          </p:cNvSpPr>
          <p:nvPr>
            <p:ph type="title"/>
          </p:nvPr>
        </p:nvSpPr>
        <p:spPr>
          <a:xfrm>
            <a:off x="1186877" y="517703"/>
            <a:ext cx="9392421" cy="641353"/>
          </a:xfrm>
        </p:spPr>
        <p:txBody>
          <a:bodyPr>
            <a:normAutofit/>
          </a:bodyPr>
          <a:lstStyle/>
          <a:p>
            <a:pPr algn="ctr"/>
            <a:r>
              <a:rPr lang="es-CO" sz="2800" b="1" i="0" dirty="0">
                <a:effectLst/>
                <a:latin typeface="Noto Sans" panose="020B0502040504020204" pitchFamily="34" charset="0"/>
              </a:rPr>
              <a:t>Capacidad de difusión </a:t>
            </a:r>
            <a:r>
              <a:rPr lang="es-CO" sz="2800" b="0" i="0" dirty="0">
                <a:effectLst/>
                <a:latin typeface="Noto Sans" panose="020B0502040504020204" pitchFamily="34" charset="0"/>
              </a:rPr>
              <a:t> (DLCO) </a:t>
            </a:r>
            <a:endParaRPr lang="es-CO" sz="2800" dirty="0"/>
          </a:p>
        </p:txBody>
      </p:sp>
      <p:sp>
        <p:nvSpPr>
          <p:cNvPr id="3" name="Marcador de contenido 2">
            <a:extLst>
              <a:ext uri="{FF2B5EF4-FFF2-40B4-BE49-F238E27FC236}">
                <a16:creationId xmlns:a16="http://schemas.microsoft.com/office/drawing/2014/main" id="{DE8C3922-6B05-E6DE-A289-53F8040D357C}"/>
              </a:ext>
            </a:extLst>
          </p:cNvPr>
          <p:cNvSpPr>
            <a:spLocks noGrp="1"/>
          </p:cNvSpPr>
          <p:nvPr>
            <p:ph idx="1"/>
          </p:nvPr>
        </p:nvSpPr>
        <p:spPr>
          <a:xfrm>
            <a:off x="755650" y="1531612"/>
            <a:ext cx="5340350" cy="3421388"/>
          </a:xfrm>
        </p:spPr>
        <p:txBody>
          <a:bodyPr>
            <a:noAutofit/>
          </a:bodyPr>
          <a:lstStyle/>
          <a:p>
            <a:pPr marL="0" indent="0">
              <a:buNone/>
            </a:pPr>
            <a:r>
              <a:rPr lang="es-CO" sz="2400" dirty="0">
                <a:latin typeface="Noto Sans" panose="020B0502040504020204" pitchFamily="34" charset="0"/>
              </a:rPr>
              <a:t>M</a:t>
            </a:r>
            <a:r>
              <a:rPr lang="es-CO" sz="2400" b="0" i="0" dirty="0">
                <a:effectLst/>
                <a:latin typeface="Noto Sans" panose="020B0502040504020204" pitchFamily="34" charset="0"/>
              </a:rPr>
              <a:t>ide la capacidad de los pulmones para transferir gas del aire inhalado a los glóbulos rojos en los capilares pulmonares</a:t>
            </a:r>
          </a:p>
          <a:p>
            <a:r>
              <a:rPr lang="es-CO" sz="2400" b="0" i="0" dirty="0">
                <a:effectLst/>
                <a:latin typeface="Noto Sans" panose="020B0502040504020204" pitchFamily="34" charset="0"/>
              </a:rPr>
              <a:t>En pacientes con asma, la DLCO suele ser </a:t>
            </a:r>
            <a:r>
              <a:rPr lang="es-CO" sz="2400" b="1" i="0" dirty="0">
                <a:effectLst/>
                <a:latin typeface="Noto Sans" panose="020B0502040504020204" pitchFamily="34" charset="0"/>
              </a:rPr>
              <a:t>normal  o alta</a:t>
            </a:r>
          </a:p>
          <a:p>
            <a:r>
              <a:rPr lang="es-CO" sz="2400" dirty="0">
                <a:latin typeface="Noto Sans" panose="020B0502040504020204" pitchFamily="34" charset="0"/>
              </a:rPr>
              <a:t>E</a:t>
            </a:r>
            <a:r>
              <a:rPr lang="es-CO" sz="2400" b="0" i="0" dirty="0">
                <a:effectLst/>
                <a:latin typeface="Noto Sans" panose="020B0502040504020204" pitchFamily="34" charset="0"/>
              </a:rPr>
              <a:t>l grado de elevación está relacionado con la gravedad del asma. </a:t>
            </a:r>
          </a:p>
        </p:txBody>
      </p:sp>
      <p:pic>
        <p:nvPicPr>
          <p:cNvPr id="4" name="Imagen 3" descr="Diagrama&#10;&#10;Descripción generada automáticamente">
            <a:extLst>
              <a:ext uri="{FF2B5EF4-FFF2-40B4-BE49-F238E27FC236}">
                <a16:creationId xmlns:a16="http://schemas.microsoft.com/office/drawing/2014/main" id="{97668442-3984-A633-90B3-D0F546C95EDB}"/>
              </a:ext>
            </a:extLst>
          </p:cNvPr>
          <p:cNvPicPr>
            <a:picLocks noChangeAspect="1"/>
          </p:cNvPicPr>
          <p:nvPr/>
        </p:nvPicPr>
        <p:blipFill>
          <a:blip r:embed="rId3"/>
          <a:stretch>
            <a:fillRect/>
          </a:stretch>
        </p:blipFill>
        <p:spPr>
          <a:xfrm>
            <a:off x="6719367" y="2426799"/>
            <a:ext cx="4788505" cy="3272145"/>
          </a:xfrm>
          <a:prstGeom prst="rect">
            <a:avLst/>
          </a:prstGeom>
        </p:spPr>
      </p:pic>
      <p:sp>
        <p:nvSpPr>
          <p:cNvPr id="8" name="CuadroTexto 7">
            <a:extLst>
              <a:ext uri="{FF2B5EF4-FFF2-40B4-BE49-F238E27FC236}">
                <a16:creationId xmlns:a16="http://schemas.microsoft.com/office/drawing/2014/main" id="{B1AF42CD-6D14-36FA-3202-3CF0EC12B02E}"/>
              </a:ext>
            </a:extLst>
          </p:cNvPr>
          <p:cNvSpPr txBox="1"/>
          <p:nvPr/>
        </p:nvSpPr>
        <p:spPr>
          <a:xfrm>
            <a:off x="684128" y="5283445"/>
            <a:ext cx="7188285" cy="830997"/>
          </a:xfrm>
          <a:prstGeom prst="rect">
            <a:avLst/>
          </a:prstGeom>
          <a:solidFill>
            <a:schemeClr val="bg2">
              <a:lumMod val="90000"/>
            </a:schemeClr>
          </a:solidFill>
        </p:spPr>
        <p:txBody>
          <a:bodyPr wrap="square">
            <a:spAutoFit/>
          </a:bodyPr>
          <a:lstStyle/>
          <a:p>
            <a:pPr marL="0" indent="0">
              <a:buNone/>
            </a:pPr>
            <a:r>
              <a:rPr lang="es-CO" sz="2400" dirty="0">
                <a:latin typeface="Noto Sans" panose="020B0502040504020204" pitchFamily="34" charset="0"/>
              </a:rPr>
              <a:t>I</a:t>
            </a:r>
            <a:r>
              <a:rPr lang="es-CO" sz="2400" b="0" i="0" dirty="0">
                <a:effectLst/>
                <a:latin typeface="Noto Sans" panose="020B0502040504020204" pitchFamily="34" charset="0"/>
              </a:rPr>
              <a:t>dentificar diagnósticos alternativos </a:t>
            </a:r>
            <a:r>
              <a:rPr lang="es-CO" sz="2400" dirty="0">
                <a:latin typeface="Noto Sans" panose="020B0502040504020204" pitchFamily="34" charset="0"/>
              </a:rPr>
              <a:t>si</a:t>
            </a:r>
            <a:r>
              <a:rPr lang="es-CO" sz="2400" b="0" i="0" dirty="0">
                <a:effectLst/>
                <a:latin typeface="Noto Sans" panose="020B0502040504020204" pitchFamily="34" charset="0"/>
              </a:rPr>
              <a:t> la disnea no se explica por los hallazgos espirométricos. </a:t>
            </a:r>
          </a:p>
        </p:txBody>
      </p:sp>
      <p:sp>
        <p:nvSpPr>
          <p:cNvPr id="5" name="CuadroTexto 4">
            <a:extLst>
              <a:ext uri="{FF2B5EF4-FFF2-40B4-BE49-F238E27FC236}">
                <a16:creationId xmlns:a16="http://schemas.microsoft.com/office/drawing/2014/main" id="{B3C58326-1F9F-C762-6773-01C6F17E2AEC}"/>
              </a:ext>
            </a:extLst>
          </p:cNvPr>
          <p:cNvSpPr txBox="1"/>
          <p:nvPr/>
        </p:nvSpPr>
        <p:spPr>
          <a:xfrm>
            <a:off x="0" y="6611779"/>
            <a:ext cx="12039600" cy="246221"/>
          </a:xfrm>
          <a:prstGeom prst="rect">
            <a:avLst/>
          </a:prstGeom>
          <a:noFill/>
          <a:ln>
            <a:noFill/>
          </a:ln>
        </p:spPr>
        <p:txBody>
          <a:bodyPr wrap="square">
            <a:spAutoFit/>
          </a:bodyPr>
          <a:lstStyle/>
          <a:p>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426822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C4D452-5261-A617-8F29-40EEE92029DE}"/>
              </a:ext>
            </a:extLst>
          </p:cNvPr>
          <p:cNvPicPr>
            <a:picLocks noChangeAspect="1"/>
          </p:cNvPicPr>
          <p:nvPr/>
        </p:nvPicPr>
        <p:blipFill>
          <a:blip r:embed="rId2"/>
          <a:stretch>
            <a:fillRect/>
          </a:stretch>
        </p:blipFill>
        <p:spPr>
          <a:xfrm>
            <a:off x="2507589" y="692805"/>
            <a:ext cx="7024421" cy="5784817"/>
          </a:xfrm>
          <a:prstGeom prst="rect">
            <a:avLst/>
          </a:prstGeom>
        </p:spPr>
      </p:pic>
      <p:sp>
        <p:nvSpPr>
          <p:cNvPr id="2" name="Marco 1">
            <a:extLst>
              <a:ext uri="{FF2B5EF4-FFF2-40B4-BE49-F238E27FC236}">
                <a16:creationId xmlns:a16="http://schemas.microsoft.com/office/drawing/2014/main" id="{E7D771E2-96A7-E336-D802-2FF3CFC8BC0B}"/>
              </a:ext>
            </a:extLst>
          </p:cNvPr>
          <p:cNvSpPr/>
          <p:nvPr/>
        </p:nvSpPr>
        <p:spPr>
          <a:xfrm>
            <a:off x="7015163" y="4486275"/>
            <a:ext cx="45719" cy="17145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uadroTexto 2">
            <a:extLst>
              <a:ext uri="{FF2B5EF4-FFF2-40B4-BE49-F238E27FC236}">
                <a16:creationId xmlns:a16="http://schemas.microsoft.com/office/drawing/2014/main" id="{C70724CB-3477-C639-55B1-18D54071D867}"/>
              </a:ext>
            </a:extLst>
          </p:cNvPr>
          <p:cNvSpPr txBox="1"/>
          <p:nvPr/>
        </p:nvSpPr>
        <p:spPr>
          <a:xfrm>
            <a:off x="0" y="6611779"/>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Tree>
    <p:extLst>
      <p:ext uri="{BB962C8B-B14F-4D97-AF65-F5344CB8AC3E}">
        <p14:creationId xmlns:p14="http://schemas.microsoft.com/office/powerpoint/2010/main" val="44734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EEE91-AC2B-C441-C039-FE70371D7FD6}"/>
              </a:ext>
            </a:extLst>
          </p:cNvPr>
          <p:cNvSpPr>
            <a:spLocks noGrp="1"/>
          </p:cNvSpPr>
          <p:nvPr>
            <p:ph type="title"/>
          </p:nvPr>
        </p:nvSpPr>
        <p:spPr>
          <a:xfrm>
            <a:off x="876694" y="-555351"/>
            <a:ext cx="7107086" cy="1616203"/>
          </a:xfrm>
        </p:spPr>
        <p:txBody>
          <a:bodyPr anchor="b">
            <a:normAutofit/>
          </a:bodyPr>
          <a:lstStyle/>
          <a:p>
            <a:r>
              <a:rPr lang="es-CO" sz="3200" b="1" i="0" dirty="0">
                <a:effectLst/>
                <a:latin typeface="Noto Sans" panose="020B0502040504020204" pitchFamily="34" charset="0"/>
              </a:rPr>
              <a:t>Pruebas de función pulmonar </a:t>
            </a:r>
            <a:endParaRPr lang="es-CO" sz="3200" dirty="0"/>
          </a:p>
        </p:txBody>
      </p:sp>
      <p:sp>
        <p:nvSpPr>
          <p:cNvPr id="3" name="Marcador de contenido 2">
            <a:extLst>
              <a:ext uri="{FF2B5EF4-FFF2-40B4-BE49-F238E27FC236}">
                <a16:creationId xmlns:a16="http://schemas.microsoft.com/office/drawing/2014/main" id="{443539C7-297D-33B6-5CCC-E4C3C0C49CEA}"/>
              </a:ext>
            </a:extLst>
          </p:cNvPr>
          <p:cNvSpPr>
            <a:spLocks noGrp="1"/>
          </p:cNvSpPr>
          <p:nvPr>
            <p:ph idx="1"/>
          </p:nvPr>
        </p:nvSpPr>
        <p:spPr>
          <a:xfrm>
            <a:off x="876694" y="1777138"/>
            <a:ext cx="5219306" cy="3780700"/>
          </a:xfrm>
        </p:spPr>
        <p:txBody>
          <a:bodyPr anchor="t">
            <a:noAutofit/>
          </a:bodyPr>
          <a:lstStyle/>
          <a:p>
            <a:pPr marL="0" indent="0">
              <a:buNone/>
            </a:pPr>
            <a:r>
              <a:rPr lang="es-CO" sz="1800" b="1" i="0" dirty="0">
                <a:effectLst/>
                <a:latin typeface="Noto Sans" panose="020B0502040504020204" pitchFamily="34" charset="0"/>
              </a:rPr>
              <a:t>Flujo espiratorio máximo o pico (PEF):   </a:t>
            </a:r>
          </a:p>
          <a:p>
            <a:r>
              <a:rPr lang="es-CO" sz="1800" dirty="0">
                <a:latin typeface="Noto Sans" panose="020B0502040504020204" pitchFamily="34" charset="0"/>
              </a:rPr>
              <a:t>S</a:t>
            </a:r>
            <a:r>
              <a:rPr lang="es-CO" sz="1800" b="0" i="0" dirty="0">
                <a:effectLst/>
                <a:latin typeface="Noto Sans" panose="020B0502040504020204" pitchFamily="34" charset="0"/>
              </a:rPr>
              <a:t>e mide durante una exhalación forzada </a:t>
            </a:r>
          </a:p>
          <a:p>
            <a:r>
              <a:rPr lang="es-CO" sz="1800" dirty="0">
                <a:latin typeface="Noto Sans" panose="020B0502040504020204" pitchFamily="34" charset="0"/>
              </a:rPr>
              <a:t>D</a:t>
            </a:r>
            <a:r>
              <a:rPr lang="es-CO" sz="1800" b="0" i="0" dirty="0">
                <a:effectLst/>
                <a:latin typeface="Noto Sans" panose="020B0502040504020204" pitchFamily="34" charset="0"/>
              </a:rPr>
              <a:t>ispositivo simple y económico </a:t>
            </a:r>
          </a:p>
          <a:p>
            <a:pPr marL="0" indent="0">
              <a:buNone/>
            </a:pPr>
            <a:r>
              <a:rPr lang="es-CO" sz="1800" b="1" dirty="0">
                <a:latin typeface="Noto Sans" panose="020B0502040504020204" pitchFamily="34" charset="0"/>
              </a:rPr>
              <a:t>Usos:</a:t>
            </a:r>
          </a:p>
          <a:p>
            <a:pPr lvl="1"/>
            <a:r>
              <a:rPr lang="es-CO" sz="1800" dirty="0">
                <a:latin typeface="Noto Sans" panose="020B0502040504020204" pitchFamily="34" charset="0"/>
              </a:rPr>
              <a:t>C</a:t>
            </a:r>
            <a:r>
              <a:rPr lang="es-CO" sz="1800" b="0" i="0" dirty="0">
                <a:effectLst/>
                <a:latin typeface="Noto Sans" panose="020B0502040504020204" pitchFamily="34" charset="0"/>
              </a:rPr>
              <a:t>ontrolar a los pacientes con asma</a:t>
            </a:r>
          </a:p>
          <a:p>
            <a:pPr lvl="1"/>
            <a:r>
              <a:rPr lang="es-CO" sz="1800" dirty="0">
                <a:latin typeface="Noto Sans" panose="020B0502040504020204" pitchFamily="34" charset="0"/>
              </a:rPr>
              <a:t>E</a:t>
            </a:r>
            <a:r>
              <a:rPr lang="es-CO" sz="1800" b="0" i="0" dirty="0">
                <a:effectLst/>
                <a:latin typeface="Noto Sans" panose="020B0502040504020204" pitchFamily="34" charset="0"/>
              </a:rPr>
              <a:t>valuar exposiciones laborales.</a:t>
            </a:r>
          </a:p>
          <a:p>
            <a:pPr lvl="1"/>
            <a:r>
              <a:rPr lang="es-CO" sz="1800" dirty="0">
                <a:latin typeface="Noto Sans" panose="020B0502040504020204" pitchFamily="34" charset="0"/>
              </a:rPr>
              <a:t>H</a:t>
            </a:r>
            <a:r>
              <a:rPr lang="es-CO" sz="1800" b="0" i="0" dirty="0">
                <a:effectLst/>
                <a:latin typeface="Noto Sans" panose="020B0502040504020204" pitchFamily="34" charset="0"/>
              </a:rPr>
              <a:t>erramienta para el diagnóstico primario de asma </a:t>
            </a:r>
          </a:p>
          <a:p>
            <a:pPr marL="0" indent="0">
              <a:buNone/>
            </a:pPr>
            <a:br>
              <a:rPr lang="es-CO" sz="1800" dirty="0"/>
            </a:br>
            <a:endParaRPr lang="es-CO" sz="1800" dirty="0"/>
          </a:p>
        </p:txBody>
      </p:sp>
      <p:pic>
        <p:nvPicPr>
          <p:cNvPr id="7" name="Imagen 6">
            <a:extLst>
              <a:ext uri="{FF2B5EF4-FFF2-40B4-BE49-F238E27FC236}">
                <a16:creationId xmlns:a16="http://schemas.microsoft.com/office/drawing/2014/main" id="{D115CB75-CEA7-0FC8-1487-D0BD31604FC4}"/>
              </a:ext>
            </a:extLst>
          </p:cNvPr>
          <p:cNvPicPr>
            <a:picLocks noChangeAspect="1"/>
          </p:cNvPicPr>
          <p:nvPr/>
        </p:nvPicPr>
        <p:blipFill>
          <a:blip r:embed="rId3"/>
          <a:stretch>
            <a:fillRect/>
          </a:stretch>
        </p:blipFill>
        <p:spPr>
          <a:xfrm>
            <a:off x="6291611" y="1092536"/>
            <a:ext cx="1518700" cy="4672927"/>
          </a:xfrm>
          <a:prstGeom prst="rect">
            <a:avLst/>
          </a:prstGeom>
        </p:spPr>
      </p:pic>
      <p:pic>
        <p:nvPicPr>
          <p:cNvPr id="9" name="Imagen 8">
            <a:extLst>
              <a:ext uri="{FF2B5EF4-FFF2-40B4-BE49-F238E27FC236}">
                <a16:creationId xmlns:a16="http://schemas.microsoft.com/office/drawing/2014/main" id="{AEC9D880-3B79-9D75-F471-5677EE347B96}"/>
              </a:ext>
            </a:extLst>
          </p:cNvPr>
          <p:cNvPicPr>
            <a:picLocks noChangeAspect="1"/>
          </p:cNvPicPr>
          <p:nvPr/>
        </p:nvPicPr>
        <p:blipFill>
          <a:blip r:embed="rId4"/>
          <a:stretch>
            <a:fillRect/>
          </a:stretch>
        </p:blipFill>
        <p:spPr>
          <a:xfrm>
            <a:off x="7983780" y="1633028"/>
            <a:ext cx="3331526" cy="3591942"/>
          </a:xfrm>
          <a:prstGeom prst="rect">
            <a:avLst/>
          </a:prstGeom>
        </p:spPr>
      </p:pic>
      <p:grpSp>
        <p:nvGrpSpPr>
          <p:cNvPr id="14" name="Group 13">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5" name="Rectangle 14">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EDE49259-31B2-E927-F3FB-EF660D8804A0}"/>
              </a:ext>
            </a:extLst>
          </p:cNvPr>
          <p:cNvSpPr txBox="1"/>
          <p:nvPr/>
        </p:nvSpPr>
        <p:spPr>
          <a:xfrm>
            <a:off x="0" y="6582917"/>
            <a:ext cx="9170504" cy="246221"/>
          </a:xfrm>
          <a:prstGeom prst="rect">
            <a:avLst/>
          </a:prstGeom>
          <a:noFill/>
        </p:spPr>
        <p:txBody>
          <a:bodyPr wrap="square">
            <a:spAutoFit/>
          </a:bodyPr>
          <a:lstStyle/>
          <a:p>
            <a:pPr algn="l">
              <a:spcAft>
                <a:spcPts val="600"/>
              </a:spcAft>
            </a:pPr>
            <a:r>
              <a:rPr lang="es-CO" sz="1000" b="0" i="0" u="none" strike="noStrike" dirty="0">
                <a:effectLst/>
              </a:rPr>
              <a:t>Kirenga BJ, Schwartz JI, de Jong C, et al. Guidance on the diagnosis and management of asthma among adults in resource limited settings. Afr Health Sci 2015; 15:1189.</a:t>
            </a:r>
            <a:endParaRPr lang="es-CO" sz="1000" b="0" i="0">
              <a:effectLst/>
            </a:endParaRPr>
          </a:p>
        </p:txBody>
      </p:sp>
      <p:sp>
        <p:nvSpPr>
          <p:cNvPr id="10" name="CuadroTexto 9">
            <a:extLst>
              <a:ext uri="{FF2B5EF4-FFF2-40B4-BE49-F238E27FC236}">
                <a16:creationId xmlns:a16="http://schemas.microsoft.com/office/drawing/2014/main" id="{4612CDED-3300-2747-D0F1-B6311E88D3E9}"/>
              </a:ext>
            </a:extLst>
          </p:cNvPr>
          <p:cNvSpPr txBox="1"/>
          <p:nvPr/>
        </p:nvSpPr>
        <p:spPr>
          <a:xfrm>
            <a:off x="936006" y="1670106"/>
            <a:ext cx="10515599" cy="353943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l"/>
            <a:r>
              <a:rPr lang="es-CO" sz="2800" b="1" i="0" dirty="0">
                <a:solidFill>
                  <a:schemeClr val="bg1"/>
                </a:solidFill>
                <a:effectLst/>
                <a:latin typeface="Noto Sans" panose="020B0502040504020204" pitchFamily="34" charset="0"/>
              </a:rPr>
              <a:t>Desventajas:</a:t>
            </a:r>
          </a:p>
          <a:p>
            <a:pPr algn="l"/>
            <a:r>
              <a:rPr lang="es-CO" sz="2800" dirty="0">
                <a:solidFill>
                  <a:schemeClr val="bg1"/>
                </a:solidFill>
                <a:latin typeface="Noto Sans" panose="020B0502040504020204" pitchFamily="34" charset="0"/>
              </a:rPr>
              <a:t>A</a:t>
            </a:r>
            <a:r>
              <a:rPr lang="es-CO" sz="2800" b="0" i="0" dirty="0">
                <a:solidFill>
                  <a:schemeClr val="bg1"/>
                </a:solidFill>
                <a:effectLst/>
                <a:latin typeface="Noto Sans" panose="020B0502040504020204" pitchFamily="34" charset="0"/>
              </a:rPr>
              <a:t>plicar control de calidad a las mediciones de flujo máximo es difícil:</a:t>
            </a:r>
          </a:p>
          <a:p>
            <a:pPr marL="457200" indent="-457200" algn="l">
              <a:buFont typeface="Arial" panose="020B0604020202020204" pitchFamily="34" charset="0"/>
              <a:buChar char="•"/>
            </a:pPr>
            <a:r>
              <a:rPr lang="es-CO" sz="2800" dirty="0">
                <a:solidFill>
                  <a:schemeClr val="bg1"/>
                </a:solidFill>
                <a:latin typeface="Noto Sans" panose="020B0502040504020204" pitchFamily="34" charset="0"/>
              </a:rPr>
              <a:t>F</a:t>
            </a:r>
            <a:r>
              <a:rPr lang="es-CO" sz="2800" b="0" i="0" dirty="0">
                <a:solidFill>
                  <a:schemeClr val="bg1"/>
                </a:solidFill>
                <a:effectLst/>
                <a:latin typeface="Noto Sans" panose="020B0502040504020204" pitchFamily="34" charset="0"/>
              </a:rPr>
              <a:t>alta de visualización gráfica para garantizar una técnica adecuada, no está supervisado </a:t>
            </a:r>
          </a:p>
          <a:p>
            <a:pPr marL="457200" indent="-457200" algn="l">
              <a:buFont typeface="Arial" panose="020B0604020202020204" pitchFamily="34" charset="0"/>
              <a:buChar char="•"/>
            </a:pPr>
            <a:r>
              <a:rPr lang="es-CO" sz="2800" dirty="0">
                <a:solidFill>
                  <a:schemeClr val="bg1"/>
                </a:solidFill>
                <a:latin typeface="Noto Sans" panose="020B0502040504020204" pitchFamily="34" charset="0"/>
              </a:rPr>
              <a:t>Depende del </a:t>
            </a:r>
            <a:r>
              <a:rPr lang="es-CO" sz="2800" b="0" i="0" dirty="0">
                <a:solidFill>
                  <a:schemeClr val="bg1"/>
                </a:solidFill>
                <a:effectLst/>
                <a:latin typeface="Noto Sans" panose="020B0502040504020204" pitchFamily="34" charset="0"/>
              </a:rPr>
              <a:t>máximo esfuerzo del paciente </a:t>
            </a:r>
          </a:p>
          <a:p>
            <a:pPr marL="457200" indent="-457200" algn="l">
              <a:buFont typeface="Arial" panose="020B0604020202020204" pitchFamily="34" charset="0"/>
              <a:buChar char="•"/>
            </a:pPr>
            <a:r>
              <a:rPr lang="es-CO" sz="2800" dirty="0">
                <a:solidFill>
                  <a:schemeClr val="bg1"/>
                </a:solidFill>
                <a:latin typeface="Noto Sans" panose="020B0502040504020204" pitchFamily="34" charset="0"/>
              </a:rPr>
              <a:t>F</a:t>
            </a:r>
            <a:r>
              <a:rPr lang="es-CO" sz="2800" b="0" i="0" dirty="0">
                <a:solidFill>
                  <a:schemeClr val="bg1"/>
                </a:solidFill>
                <a:effectLst/>
                <a:latin typeface="Noto Sans" panose="020B0502040504020204" pitchFamily="34" charset="0"/>
              </a:rPr>
              <a:t>alta de capacidad para calibrar diferentes medidores de flujo máximo.</a:t>
            </a:r>
          </a:p>
        </p:txBody>
      </p:sp>
    </p:spTree>
    <p:extLst>
      <p:ext uri="{BB962C8B-B14F-4D97-AF65-F5344CB8AC3E}">
        <p14:creationId xmlns:p14="http://schemas.microsoft.com/office/powerpoint/2010/main" val="9760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DE511-4401-80A6-B65C-EC81C3CB3317}"/>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endParaRPr lang="es-CO" dirty="0"/>
          </a:p>
        </p:txBody>
      </p:sp>
      <p:sp>
        <p:nvSpPr>
          <p:cNvPr id="3" name="Marcador de contenido 2">
            <a:extLst>
              <a:ext uri="{FF2B5EF4-FFF2-40B4-BE49-F238E27FC236}">
                <a16:creationId xmlns:a16="http://schemas.microsoft.com/office/drawing/2014/main" id="{82F4094C-C930-A4DE-3AF8-E7C22F37D3C8}"/>
              </a:ext>
            </a:extLst>
          </p:cNvPr>
          <p:cNvSpPr>
            <a:spLocks noGrp="1"/>
          </p:cNvSpPr>
          <p:nvPr>
            <p:ph idx="1"/>
          </p:nvPr>
        </p:nvSpPr>
        <p:spPr>
          <a:xfrm>
            <a:off x="838200" y="1690688"/>
            <a:ext cx="10515600" cy="4486275"/>
          </a:xfrm>
        </p:spPr>
        <p:txBody>
          <a:bodyPr>
            <a:normAutofit/>
          </a:bodyPr>
          <a:lstStyle/>
          <a:p>
            <a:pPr marL="0" indent="0" algn="l">
              <a:buNone/>
            </a:pPr>
            <a:r>
              <a:rPr lang="es-CO" b="1" i="0" dirty="0">
                <a:solidFill>
                  <a:srgbClr val="232323"/>
                </a:solidFill>
                <a:effectLst/>
                <a:latin typeface="Noto Sans" panose="020B0502040504020204" pitchFamily="34" charset="0"/>
              </a:rPr>
              <a:t>Flujo espiratorio máximo o pico (PEF): </a:t>
            </a:r>
          </a:p>
          <a:p>
            <a:pPr marL="0" indent="0" algn="l">
              <a:buNone/>
            </a:pPr>
            <a:r>
              <a:rPr lang="es-CO" b="1" i="0" dirty="0">
                <a:solidFill>
                  <a:srgbClr val="232323"/>
                </a:solidFill>
                <a:effectLst/>
                <a:latin typeface="Noto Sans" panose="020B0502040504020204" pitchFamily="34" charset="0"/>
              </a:rPr>
              <a:t>Interpretación:</a:t>
            </a:r>
            <a:r>
              <a:rPr lang="es-CO" b="0" i="0" dirty="0">
                <a:solidFill>
                  <a:srgbClr val="232323"/>
                </a:solidFill>
                <a:effectLst/>
                <a:latin typeface="Noto Sans" panose="020B0502040504020204" pitchFamily="34" charset="0"/>
              </a:rPr>
              <a:t> </a:t>
            </a:r>
          </a:p>
          <a:p>
            <a:r>
              <a:rPr lang="es-CO" dirty="0">
                <a:solidFill>
                  <a:srgbClr val="232323"/>
                </a:solidFill>
                <a:latin typeface="Noto Sans" panose="020B0502040504020204" pitchFamily="34" charset="0"/>
              </a:rPr>
              <a:t>M</a:t>
            </a:r>
            <a:r>
              <a:rPr lang="es-CO" b="0" i="0" dirty="0">
                <a:solidFill>
                  <a:srgbClr val="232323"/>
                </a:solidFill>
                <a:effectLst/>
                <a:latin typeface="Noto Sans" panose="020B0502040504020204" pitchFamily="34" charset="0"/>
              </a:rPr>
              <a:t>edia diaria promediada durante un mínimo de 1-2 semanas</a:t>
            </a:r>
          </a:p>
          <a:p>
            <a:r>
              <a:rPr lang="es-CO" b="0" i="0" dirty="0">
                <a:solidFill>
                  <a:srgbClr val="232323"/>
                </a:solidFill>
                <a:effectLst/>
                <a:latin typeface="Noto Sans" panose="020B0502040504020204" pitchFamily="34" charset="0"/>
              </a:rPr>
              <a:t>Una variabilidad del PEF ≥ 20 % resulta diagnóstica de asma.</a:t>
            </a:r>
            <a:endParaRPr lang="es-CO" dirty="0"/>
          </a:p>
        </p:txBody>
      </p:sp>
      <p:pic>
        <p:nvPicPr>
          <p:cNvPr id="6" name="Imagen 5">
            <a:extLst>
              <a:ext uri="{FF2B5EF4-FFF2-40B4-BE49-F238E27FC236}">
                <a16:creationId xmlns:a16="http://schemas.microsoft.com/office/drawing/2014/main" id="{3C9F6264-54CB-EB4D-9846-AF891D5AEA8C}"/>
              </a:ext>
            </a:extLst>
          </p:cNvPr>
          <p:cNvPicPr>
            <a:picLocks noChangeAspect="1"/>
          </p:cNvPicPr>
          <p:nvPr/>
        </p:nvPicPr>
        <p:blipFill>
          <a:blip r:embed="rId2"/>
          <a:stretch>
            <a:fillRect/>
          </a:stretch>
        </p:blipFill>
        <p:spPr>
          <a:xfrm>
            <a:off x="1385890" y="4300746"/>
            <a:ext cx="9420219" cy="1741280"/>
          </a:xfrm>
          <a:prstGeom prst="rect">
            <a:avLst/>
          </a:prstGeom>
        </p:spPr>
      </p:pic>
      <p:sp>
        <p:nvSpPr>
          <p:cNvPr id="4" name="CuadroTexto 3">
            <a:extLst>
              <a:ext uri="{FF2B5EF4-FFF2-40B4-BE49-F238E27FC236}">
                <a16:creationId xmlns:a16="http://schemas.microsoft.com/office/drawing/2014/main" id="{05776178-09CB-500B-D847-CBF5E334F83E}"/>
              </a:ext>
            </a:extLst>
          </p:cNvPr>
          <p:cNvSpPr txBox="1"/>
          <p:nvPr/>
        </p:nvSpPr>
        <p:spPr>
          <a:xfrm>
            <a:off x="0" y="6611779"/>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Tree>
    <p:extLst>
      <p:ext uri="{BB962C8B-B14F-4D97-AF65-F5344CB8AC3E}">
        <p14:creationId xmlns:p14="http://schemas.microsoft.com/office/powerpoint/2010/main" val="86656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5C4D452-5261-A617-8F29-40EEE92029DE}"/>
              </a:ext>
            </a:extLst>
          </p:cNvPr>
          <p:cNvPicPr>
            <a:picLocks noChangeAspect="1"/>
          </p:cNvPicPr>
          <p:nvPr/>
        </p:nvPicPr>
        <p:blipFill>
          <a:blip r:embed="rId2"/>
          <a:stretch>
            <a:fillRect/>
          </a:stretch>
        </p:blipFill>
        <p:spPr>
          <a:xfrm>
            <a:off x="2507589" y="692805"/>
            <a:ext cx="7024421" cy="5784817"/>
          </a:xfrm>
          <a:prstGeom prst="rect">
            <a:avLst/>
          </a:prstGeom>
        </p:spPr>
      </p:pic>
      <p:sp>
        <p:nvSpPr>
          <p:cNvPr id="2" name="Marco 1">
            <a:extLst>
              <a:ext uri="{FF2B5EF4-FFF2-40B4-BE49-F238E27FC236}">
                <a16:creationId xmlns:a16="http://schemas.microsoft.com/office/drawing/2014/main" id="{E7D771E2-96A7-E336-D802-2FF3CFC8BC0B}"/>
              </a:ext>
            </a:extLst>
          </p:cNvPr>
          <p:cNvSpPr/>
          <p:nvPr/>
        </p:nvSpPr>
        <p:spPr>
          <a:xfrm>
            <a:off x="7015163" y="4486275"/>
            <a:ext cx="45719" cy="17145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 name="CuadroTexto 2">
            <a:extLst>
              <a:ext uri="{FF2B5EF4-FFF2-40B4-BE49-F238E27FC236}">
                <a16:creationId xmlns:a16="http://schemas.microsoft.com/office/drawing/2014/main" id="{130A925E-EC5F-AF06-13E3-27CEA0239163}"/>
              </a:ext>
            </a:extLst>
          </p:cNvPr>
          <p:cNvSpPr txBox="1"/>
          <p:nvPr/>
        </p:nvSpPr>
        <p:spPr>
          <a:xfrm>
            <a:off x="0" y="6611779"/>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Tree>
    <p:extLst>
      <p:ext uri="{BB962C8B-B14F-4D97-AF65-F5344CB8AC3E}">
        <p14:creationId xmlns:p14="http://schemas.microsoft.com/office/powerpoint/2010/main" val="2976436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97EEFF-760B-BE15-04D3-AF1122C83646}"/>
              </a:ext>
            </a:extLst>
          </p:cNvPr>
          <p:cNvSpPr>
            <a:spLocks noGrp="1"/>
          </p:cNvSpPr>
          <p:nvPr>
            <p:ph type="title"/>
          </p:nvPr>
        </p:nvSpPr>
        <p:spPr/>
        <p:txBody>
          <a:bodyPr/>
          <a:lstStyle/>
          <a:p>
            <a:r>
              <a:rPr lang="es-CO" b="1" i="0" dirty="0">
                <a:solidFill>
                  <a:srgbClr val="232323"/>
                </a:solidFill>
                <a:effectLst/>
                <a:latin typeface="Noto Sans" panose="020B0502040504020204" pitchFamily="34" charset="0"/>
              </a:rPr>
              <a:t>Pruebas de función pulmonar </a:t>
            </a:r>
            <a:endParaRPr lang="es-CO" dirty="0"/>
          </a:p>
        </p:txBody>
      </p:sp>
      <p:sp>
        <p:nvSpPr>
          <p:cNvPr id="3" name="Marcador de contenido 2">
            <a:extLst>
              <a:ext uri="{FF2B5EF4-FFF2-40B4-BE49-F238E27FC236}">
                <a16:creationId xmlns:a16="http://schemas.microsoft.com/office/drawing/2014/main" id="{E7D4C114-A455-C23B-622D-4F4994F7E0E6}"/>
              </a:ext>
            </a:extLst>
          </p:cNvPr>
          <p:cNvSpPr>
            <a:spLocks noGrp="1"/>
          </p:cNvSpPr>
          <p:nvPr>
            <p:ph idx="1"/>
          </p:nvPr>
        </p:nvSpPr>
        <p:spPr/>
        <p:txBody>
          <a:bodyPr>
            <a:normAutofit/>
          </a:bodyPr>
          <a:lstStyle/>
          <a:p>
            <a:pPr marL="0" indent="0" algn="l">
              <a:buNone/>
            </a:pPr>
            <a:r>
              <a:rPr lang="es-CO" sz="3200" b="1" i="0" dirty="0">
                <a:solidFill>
                  <a:srgbClr val="232323"/>
                </a:solidFill>
                <a:effectLst/>
                <a:latin typeface="Noto Sans" panose="020B0502040504020204" pitchFamily="34" charset="0"/>
              </a:rPr>
              <a:t>Prueba de </a:t>
            </a:r>
            <a:r>
              <a:rPr lang="es-CO" sz="3200" b="1" i="0" dirty="0" err="1">
                <a:solidFill>
                  <a:srgbClr val="232323"/>
                </a:solidFill>
                <a:effectLst/>
                <a:latin typeface="Noto Sans" panose="020B0502040504020204" pitchFamily="34" charset="0"/>
              </a:rPr>
              <a:t>broncoprovocación</a:t>
            </a:r>
            <a:r>
              <a:rPr lang="es-CO" sz="3200" b="1" i="0" dirty="0">
                <a:solidFill>
                  <a:srgbClr val="232323"/>
                </a:solidFill>
                <a:effectLst/>
                <a:latin typeface="Noto Sans" panose="020B0502040504020204" pitchFamily="34" charset="0"/>
              </a:rPr>
              <a:t> </a:t>
            </a:r>
            <a:r>
              <a:rPr lang="es-CO" sz="3200" b="0" i="0" dirty="0">
                <a:solidFill>
                  <a:srgbClr val="232323"/>
                </a:solidFill>
                <a:effectLst/>
                <a:latin typeface="Noto Sans" panose="020B0502040504020204" pitchFamily="34" charset="0"/>
              </a:rPr>
              <a:t>:  </a:t>
            </a:r>
          </a:p>
          <a:p>
            <a:pPr marL="0" indent="0" algn="l">
              <a:buNone/>
            </a:pPr>
            <a:endParaRPr lang="es-CO" b="0" i="0" dirty="0">
              <a:solidFill>
                <a:srgbClr val="232323"/>
              </a:solidFill>
              <a:effectLst/>
              <a:latin typeface="Noto Sans" panose="020B0502040504020204" pitchFamily="34" charset="0"/>
            </a:endParaRPr>
          </a:p>
          <a:p>
            <a:pPr marL="0" indent="0" algn="l">
              <a:buNone/>
            </a:pPr>
            <a:r>
              <a:rPr lang="es-CO" dirty="0">
                <a:solidFill>
                  <a:srgbClr val="232323"/>
                </a:solidFill>
                <a:latin typeface="Noto Sans" panose="020B0502040504020204" pitchFamily="34" charset="0"/>
              </a:rPr>
              <a:t>E</a:t>
            </a:r>
            <a:r>
              <a:rPr lang="es-CO" b="0" i="0" dirty="0">
                <a:solidFill>
                  <a:srgbClr val="232323"/>
                </a:solidFill>
                <a:effectLst/>
                <a:latin typeface="Noto Sans" panose="020B0502040504020204" pitchFamily="34" charset="0"/>
              </a:rPr>
              <a:t>s una herramienta útil para diagnosticar asma en:</a:t>
            </a:r>
          </a:p>
          <a:p>
            <a:r>
              <a:rPr lang="es-CO" dirty="0">
                <a:solidFill>
                  <a:srgbClr val="232323"/>
                </a:solidFill>
                <a:latin typeface="Noto Sans" panose="020B0502040504020204" pitchFamily="34" charset="0"/>
              </a:rPr>
              <a:t>F</a:t>
            </a:r>
            <a:r>
              <a:rPr lang="es-CO" b="0" i="0" dirty="0">
                <a:solidFill>
                  <a:srgbClr val="232323"/>
                </a:solidFill>
                <a:effectLst/>
                <a:latin typeface="Noto Sans" panose="020B0502040504020204" pitchFamily="34" charset="0"/>
              </a:rPr>
              <a:t>lujo de aire inicial normal</a:t>
            </a:r>
          </a:p>
          <a:p>
            <a:r>
              <a:rPr lang="es-CO" dirty="0">
                <a:solidFill>
                  <a:srgbClr val="232323"/>
                </a:solidFill>
                <a:latin typeface="Noto Sans" panose="020B0502040504020204" pitchFamily="34" charset="0"/>
              </a:rPr>
              <a:t>P</a:t>
            </a:r>
            <a:r>
              <a:rPr lang="es-CO" b="0" i="0" dirty="0">
                <a:solidFill>
                  <a:srgbClr val="232323"/>
                </a:solidFill>
                <a:effectLst/>
                <a:latin typeface="Noto Sans" panose="020B0502040504020204" pitchFamily="34" charset="0"/>
              </a:rPr>
              <a:t>resentaciones atípicas </a:t>
            </a:r>
          </a:p>
          <a:p>
            <a:r>
              <a:rPr lang="es-CO" dirty="0">
                <a:solidFill>
                  <a:srgbClr val="232323"/>
                </a:solidFill>
                <a:latin typeface="Noto Sans" panose="020B0502040504020204" pitchFamily="34" charset="0"/>
              </a:rPr>
              <a:t>S</a:t>
            </a:r>
            <a:r>
              <a:rPr lang="es-CO" b="0" i="0" dirty="0">
                <a:solidFill>
                  <a:srgbClr val="232323"/>
                </a:solidFill>
                <a:effectLst/>
                <a:latin typeface="Noto Sans" panose="020B0502040504020204" pitchFamily="34" charset="0"/>
              </a:rPr>
              <a:t>íntomas aislados de asma, especialmente tos</a:t>
            </a:r>
          </a:p>
          <a:p>
            <a:endParaRPr lang="es-CO" dirty="0"/>
          </a:p>
        </p:txBody>
      </p:sp>
      <p:sp>
        <p:nvSpPr>
          <p:cNvPr id="5" name="CuadroTexto 4">
            <a:extLst>
              <a:ext uri="{FF2B5EF4-FFF2-40B4-BE49-F238E27FC236}">
                <a16:creationId xmlns:a16="http://schemas.microsoft.com/office/drawing/2014/main" id="{D26BEE0B-7437-024C-C674-AF36B455E36C}"/>
              </a:ext>
            </a:extLst>
          </p:cNvPr>
          <p:cNvSpPr txBox="1"/>
          <p:nvPr/>
        </p:nvSpPr>
        <p:spPr>
          <a:xfrm>
            <a:off x="50800" y="6611779"/>
            <a:ext cx="11878129" cy="246221"/>
          </a:xfrm>
          <a:prstGeom prst="rect">
            <a:avLst/>
          </a:prstGeom>
          <a:noFill/>
        </p:spPr>
        <p:txBody>
          <a:bodyPr wrap="square">
            <a:spAutoFit/>
          </a:bodyPr>
          <a:lstStyle/>
          <a:p>
            <a:r>
              <a:rPr lang="es-CO" sz="1000" dirty="0"/>
              <a:t>C</a:t>
            </a:r>
            <a:r>
              <a:rPr lang="es-CO" sz="1000" b="0" i="0" strike="noStrike" dirty="0">
                <a:effectLst/>
              </a:rPr>
              <a:t>oates AL, Wanger J, Cockcroft DW, et al. ERS technical standard on bronchial challenge testing: general considerations and performance of methacholine challenge tests. Eur Respir J 2017; 49.</a:t>
            </a:r>
            <a:endParaRPr lang="es-CO" sz="1000" dirty="0"/>
          </a:p>
        </p:txBody>
      </p:sp>
      <p:sp>
        <p:nvSpPr>
          <p:cNvPr id="6" name="CuadroTexto 5">
            <a:extLst>
              <a:ext uri="{FF2B5EF4-FFF2-40B4-BE49-F238E27FC236}">
                <a16:creationId xmlns:a16="http://schemas.microsoft.com/office/drawing/2014/main" id="{5260B862-0358-4A9C-7AD8-718DC0CD68F7}"/>
              </a:ext>
            </a:extLst>
          </p:cNvPr>
          <p:cNvSpPr txBox="1"/>
          <p:nvPr/>
        </p:nvSpPr>
        <p:spPr>
          <a:xfrm>
            <a:off x="838200" y="3429000"/>
            <a:ext cx="8920164" cy="181588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l">
              <a:buFont typeface="Arial" panose="020B0604020202020204" pitchFamily="34" charset="0"/>
              <a:buChar char="•"/>
            </a:pPr>
            <a:r>
              <a:rPr lang="es-CO" sz="2800" dirty="0">
                <a:solidFill>
                  <a:schemeClr val="bg1"/>
                </a:solidFill>
                <a:latin typeface="Noto Sans" panose="020B0502040504020204" pitchFamily="34" charset="0"/>
              </a:rPr>
              <a:t>M</a:t>
            </a:r>
            <a:r>
              <a:rPr lang="es-CO" sz="2800" b="0" i="0" dirty="0">
                <a:solidFill>
                  <a:schemeClr val="bg1"/>
                </a:solidFill>
                <a:effectLst/>
                <a:latin typeface="Noto Sans" panose="020B0502040504020204" pitchFamily="34" charset="0"/>
              </a:rPr>
              <a:t>uy seguras </a:t>
            </a:r>
            <a:endParaRPr lang="es-CO" sz="2800" dirty="0">
              <a:solidFill>
                <a:schemeClr val="bg1"/>
              </a:solidFill>
              <a:latin typeface="Noto Sans" panose="020B0502040504020204" pitchFamily="34" charset="0"/>
            </a:endParaRPr>
          </a:p>
          <a:p>
            <a:pPr marL="457200" indent="-457200" algn="l">
              <a:buFont typeface="Arial" panose="020B0604020202020204" pitchFamily="34" charset="0"/>
              <a:buChar char="•"/>
            </a:pPr>
            <a:r>
              <a:rPr lang="es-CO" sz="2800" b="0" i="0" dirty="0">
                <a:solidFill>
                  <a:schemeClr val="bg1"/>
                </a:solidFill>
                <a:effectLst/>
                <a:latin typeface="Noto Sans" panose="020B0502040504020204" pitchFamily="34" charset="0"/>
              </a:rPr>
              <a:t>Tienen pocas contraindicaciones </a:t>
            </a:r>
          </a:p>
          <a:p>
            <a:pPr algn="l"/>
            <a:r>
              <a:rPr lang="es-CO" sz="2800" dirty="0">
                <a:solidFill>
                  <a:schemeClr val="bg1"/>
                </a:solidFill>
                <a:latin typeface="Noto Sans" panose="020B0502040504020204" pitchFamily="34" charset="0"/>
              </a:rPr>
              <a:t>S</a:t>
            </a:r>
            <a:r>
              <a:rPr lang="es-CO" sz="2800" b="0" i="0" dirty="0">
                <a:solidFill>
                  <a:schemeClr val="bg1"/>
                </a:solidFill>
                <a:effectLst/>
                <a:latin typeface="Noto Sans" panose="020B0502040504020204" pitchFamily="34" charset="0"/>
              </a:rPr>
              <a:t>e pueden utilizar para identificar o excluir la </a:t>
            </a:r>
            <a:r>
              <a:rPr lang="es-CO" sz="2800" b="1" i="0" dirty="0">
                <a:solidFill>
                  <a:schemeClr val="bg1"/>
                </a:solidFill>
                <a:effectLst/>
                <a:latin typeface="Noto Sans" panose="020B0502040504020204" pitchFamily="34" charset="0"/>
              </a:rPr>
              <a:t>hiperreactividad de las vías respiratorias</a:t>
            </a:r>
            <a:endParaRPr lang="es-CO" sz="2800" b="0" i="0" dirty="0">
              <a:solidFill>
                <a:schemeClr val="bg1"/>
              </a:solidFill>
              <a:effectLst/>
              <a:latin typeface="Noto Sans" panose="020B0502040504020204" pitchFamily="34" charset="0"/>
            </a:endParaRPr>
          </a:p>
        </p:txBody>
      </p:sp>
    </p:spTree>
    <p:extLst>
      <p:ext uri="{BB962C8B-B14F-4D97-AF65-F5344CB8AC3E}">
        <p14:creationId xmlns:p14="http://schemas.microsoft.com/office/powerpoint/2010/main" val="12633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A47EF5-6416-EB6A-6756-3B0E83BA5B7A}"/>
              </a:ext>
            </a:extLst>
          </p:cNvPr>
          <p:cNvSpPr>
            <a:spLocks noGrp="1"/>
          </p:cNvSpPr>
          <p:nvPr>
            <p:ph type="title"/>
          </p:nvPr>
        </p:nvSpPr>
        <p:spPr/>
        <p:txBody>
          <a:bodyPr/>
          <a:lstStyle/>
          <a:p>
            <a:r>
              <a:rPr lang="es-CO" b="1" i="0" dirty="0">
                <a:solidFill>
                  <a:srgbClr val="353535"/>
                </a:solidFill>
                <a:effectLst/>
                <a:latin typeface="Noto Sans" panose="020B0502040504020204" pitchFamily="34" charset="0"/>
              </a:rPr>
              <a:t>Introducción</a:t>
            </a:r>
            <a:endParaRPr lang="es-CO" dirty="0"/>
          </a:p>
        </p:txBody>
      </p:sp>
      <p:graphicFrame>
        <p:nvGraphicFramePr>
          <p:cNvPr id="6" name="Marcador de contenido 2">
            <a:extLst>
              <a:ext uri="{FF2B5EF4-FFF2-40B4-BE49-F238E27FC236}">
                <a16:creationId xmlns:a16="http://schemas.microsoft.com/office/drawing/2014/main" id="{B762AEA8-C414-6BBB-2612-B235C8A1F1B8}"/>
              </a:ext>
            </a:extLst>
          </p:cNvPr>
          <p:cNvGraphicFramePr>
            <a:graphicFrameLocks noGrp="1"/>
          </p:cNvGraphicFramePr>
          <p:nvPr>
            <p:ph idx="1"/>
            <p:extLst>
              <p:ext uri="{D42A27DB-BD31-4B8C-83A1-F6EECF244321}">
                <p14:modId xmlns:p14="http://schemas.microsoft.com/office/powerpoint/2010/main" val="32137485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51F7C5ED-A14D-67FE-FC2B-3389F9BBE0E9}"/>
              </a:ext>
            </a:extLst>
          </p:cNvPr>
          <p:cNvSpPr txBox="1"/>
          <p:nvPr/>
        </p:nvSpPr>
        <p:spPr>
          <a:xfrm>
            <a:off x="0" y="6611779"/>
            <a:ext cx="12139642" cy="246221"/>
          </a:xfrm>
          <a:prstGeom prst="rect">
            <a:avLst/>
          </a:prstGeom>
          <a:noFill/>
        </p:spPr>
        <p:txBody>
          <a:bodyPr wrap="square">
            <a:spAutoFit/>
          </a:bodyPr>
          <a:lstStyle/>
          <a:p>
            <a:pPr latinLnBrk="1"/>
            <a:r>
              <a:rPr lang="es-CO" sz="1000" b="0" i="0" dirty="0" err="1">
                <a:solidFill>
                  <a:srgbClr val="232323"/>
                </a:solidFill>
                <a:effectLst/>
                <a:latin typeface="Noto Sans" panose="020B0502040504020204" pitchFamily="34" charset="0"/>
              </a:rPr>
              <a:t>National</a:t>
            </a:r>
            <a:r>
              <a:rPr lang="es-CO" sz="1000" b="0" i="0" dirty="0">
                <a:solidFill>
                  <a:srgbClr val="232323"/>
                </a:solidFill>
                <a:effectLst/>
                <a:latin typeface="Noto Sans" panose="020B0502040504020204" pitchFamily="34" charset="0"/>
              </a:rPr>
              <a:t> Heart, </a:t>
            </a:r>
            <a:r>
              <a:rPr lang="es-CO" sz="1000" b="0" i="0" dirty="0" err="1">
                <a:solidFill>
                  <a:srgbClr val="232323"/>
                </a:solidFill>
                <a:effectLst/>
                <a:latin typeface="Noto Sans" panose="020B0502040504020204" pitchFamily="34" charset="0"/>
              </a:rPr>
              <a:t>Lung</a:t>
            </a:r>
            <a:r>
              <a:rPr lang="es-CO" sz="1000" b="0" i="0" dirty="0">
                <a:solidFill>
                  <a:srgbClr val="232323"/>
                </a:solidFill>
                <a:effectLst/>
                <a:latin typeface="Noto Sans" panose="020B0502040504020204" pitchFamily="34" charset="0"/>
              </a:rPr>
              <a:t>, and </a:t>
            </a:r>
            <a:r>
              <a:rPr lang="es-CO" sz="1000" b="0" i="0" dirty="0" err="1">
                <a:solidFill>
                  <a:srgbClr val="232323"/>
                </a:solidFill>
                <a:effectLst/>
                <a:latin typeface="Noto Sans" panose="020B0502040504020204" pitchFamily="34" charset="0"/>
              </a:rPr>
              <a:t>Blood</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Institute</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Guidelines</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for</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the</a:t>
            </a:r>
            <a:r>
              <a:rPr lang="es-CO" sz="1000" b="0" i="0" dirty="0">
                <a:solidFill>
                  <a:srgbClr val="232323"/>
                </a:solidFill>
                <a:effectLst/>
                <a:latin typeface="Noto Sans" panose="020B0502040504020204" pitchFamily="34" charset="0"/>
              </a:rPr>
              <a:t> Diagnosis and Management </a:t>
            </a:r>
            <a:r>
              <a:rPr lang="es-CO" sz="1000" b="0" i="0" dirty="0" err="1">
                <a:solidFill>
                  <a:srgbClr val="232323"/>
                </a:solidFill>
                <a:effectLst/>
                <a:latin typeface="Noto Sans" panose="020B0502040504020204" pitchFamily="34" charset="0"/>
              </a:rPr>
              <a:t>of</a:t>
            </a:r>
            <a:r>
              <a:rPr lang="es-CO" sz="1000" b="0" i="0" dirty="0">
                <a:solidFill>
                  <a:srgbClr val="232323"/>
                </a:solidFill>
                <a:effectLst/>
                <a:latin typeface="Noto Sans" panose="020B0502040504020204" pitchFamily="34" charset="0"/>
              </a:rPr>
              <a:t> </a:t>
            </a:r>
            <a:r>
              <a:rPr lang="es-CO" sz="1000" b="0" i="0" dirty="0" err="1">
                <a:solidFill>
                  <a:srgbClr val="232323"/>
                </a:solidFill>
                <a:effectLst/>
                <a:latin typeface="Noto Sans" panose="020B0502040504020204" pitchFamily="34" charset="0"/>
              </a:rPr>
              <a:t>Asthma</a:t>
            </a:r>
            <a:r>
              <a:rPr lang="es-CO" sz="1000" b="0" i="0" dirty="0">
                <a:solidFill>
                  <a:srgbClr val="232323"/>
                </a:solidFill>
                <a:effectLst/>
                <a:latin typeface="Noto Sans" panose="020B0502040504020204" pitchFamily="34" charset="0"/>
              </a:rPr>
              <a:t> 2007 (EPR-3). 2012. </a:t>
            </a:r>
          </a:p>
        </p:txBody>
      </p:sp>
    </p:spTree>
    <p:extLst>
      <p:ext uri="{BB962C8B-B14F-4D97-AF65-F5344CB8AC3E}">
        <p14:creationId xmlns:p14="http://schemas.microsoft.com/office/powerpoint/2010/main" val="237400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DAD58F2-AED6-7CEE-2537-316C4A841351}"/>
              </a:ext>
            </a:extLst>
          </p:cNvPr>
          <p:cNvPicPr>
            <a:picLocks noChangeAspect="1"/>
          </p:cNvPicPr>
          <p:nvPr/>
        </p:nvPicPr>
        <p:blipFill rotWithShape="1">
          <a:blip r:embed="rId3"/>
          <a:srcRect t="9097" r="-2" b="2369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1" name="Imagen 10">
            <a:extLst>
              <a:ext uri="{FF2B5EF4-FFF2-40B4-BE49-F238E27FC236}">
                <a16:creationId xmlns:a16="http://schemas.microsoft.com/office/drawing/2014/main" id="{E489DD51-3FFC-1AB0-726E-220B0A43DD52}"/>
              </a:ext>
            </a:extLst>
          </p:cNvPr>
          <p:cNvPicPr>
            <a:picLocks noChangeAspect="1"/>
          </p:cNvPicPr>
          <p:nvPr/>
        </p:nvPicPr>
        <p:blipFill rotWithShape="1">
          <a:blip r:embed="rId4"/>
          <a:srcRect r="15288"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A029A19A-E3A1-C07D-A615-66426104F45F}"/>
              </a:ext>
            </a:extLst>
          </p:cNvPr>
          <p:cNvSpPr>
            <a:spLocks noGrp="1"/>
          </p:cNvSpPr>
          <p:nvPr>
            <p:ph type="title"/>
          </p:nvPr>
        </p:nvSpPr>
        <p:spPr>
          <a:xfrm>
            <a:off x="448056" y="859536"/>
            <a:ext cx="4832802" cy="1243584"/>
          </a:xfrm>
        </p:spPr>
        <p:txBody>
          <a:bodyPr>
            <a:normAutofit/>
          </a:bodyPr>
          <a:lstStyle/>
          <a:p>
            <a:r>
              <a:rPr lang="es-CO" sz="3600" b="1" i="0" dirty="0">
                <a:solidFill>
                  <a:srgbClr val="232323"/>
                </a:solidFill>
                <a:effectLst/>
                <a:latin typeface="Noto Sans" panose="020B0502040504020204" pitchFamily="34" charset="0"/>
              </a:rPr>
              <a:t>Pruebas de función pulmonar </a:t>
            </a:r>
            <a:endParaRPr lang="es-CO" sz="3400" dirty="0"/>
          </a:p>
        </p:txBody>
      </p:sp>
      <p:sp>
        <p:nvSpPr>
          <p:cNvPr id="3" name="Marcador de contenido 2">
            <a:extLst>
              <a:ext uri="{FF2B5EF4-FFF2-40B4-BE49-F238E27FC236}">
                <a16:creationId xmlns:a16="http://schemas.microsoft.com/office/drawing/2014/main" id="{B2357EEF-3089-841E-4429-7145ED50CEBB}"/>
              </a:ext>
            </a:extLst>
          </p:cNvPr>
          <p:cNvSpPr>
            <a:spLocks noGrp="1"/>
          </p:cNvSpPr>
          <p:nvPr>
            <p:ph idx="1"/>
          </p:nvPr>
        </p:nvSpPr>
        <p:spPr>
          <a:xfrm>
            <a:off x="448056" y="2512611"/>
            <a:ext cx="4832803" cy="3664351"/>
          </a:xfrm>
        </p:spPr>
        <p:txBody>
          <a:bodyPr>
            <a:normAutofit/>
          </a:bodyPr>
          <a:lstStyle/>
          <a:p>
            <a:pPr marL="0" indent="0">
              <a:buNone/>
            </a:pPr>
            <a:r>
              <a:rPr lang="es-CO" sz="1900" b="1" i="0" dirty="0">
                <a:effectLst/>
                <a:latin typeface="Noto Sans" panose="020B0502040504020204" pitchFamily="34" charset="0"/>
              </a:rPr>
              <a:t>Prueba de </a:t>
            </a:r>
            <a:r>
              <a:rPr lang="es-CO" sz="1900" b="1" i="0" dirty="0" err="1">
                <a:effectLst/>
                <a:latin typeface="Noto Sans" panose="020B0502040504020204" pitchFamily="34" charset="0"/>
              </a:rPr>
              <a:t>broncoprovocación</a:t>
            </a:r>
            <a:r>
              <a:rPr lang="es-CO" sz="1900" b="0" i="0" dirty="0">
                <a:effectLst/>
                <a:latin typeface="Noto Sans" panose="020B0502040504020204" pitchFamily="34" charset="0"/>
              </a:rPr>
              <a:t>:  </a:t>
            </a:r>
          </a:p>
          <a:p>
            <a:pPr marL="0" indent="0">
              <a:buNone/>
            </a:pPr>
            <a:r>
              <a:rPr lang="es-CO" sz="1900" b="0" i="0" dirty="0">
                <a:effectLst/>
                <a:latin typeface="Noto Sans" panose="020B0502040504020204" pitchFamily="34" charset="0"/>
              </a:rPr>
              <a:t>Realización:</a:t>
            </a:r>
          </a:p>
          <a:p>
            <a:r>
              <a:rPr lang="es-CO" sz="1900" b="0" i="0" dirty="0">
                <a:effectLst/>
                <a:latin typeface="Noto Sans" panose="020B0502040504020204" pitchFamily="34" charset="0"/>
              </a:rPr>
              <a:t>Se utiliza un estímulo provocador inhalado</a:t>
            </a:r>
            <a:r>
              <a:rPr lang="es-CO" sz="2000" b="0" i="0" dirty="0">
                <a:effectLst/>
                <a:latin typeface="Noto Sans" panose="020B0502040504020204" pitchFamily="34" charset="0"/>
              </a:rPr>
              <a:t> para estimular la broncoconstricción </a:t>
            </a:r>
            <a:r>
              <a:rPr lang="es-CO" sz="1900" b="0" i="0" dirty="0">
                <a:effectLst/>
                <a:latin typeface="Noto Sans" panose="020B0502040504020204" pitchFamily="34" charset="0"/>
              </a:rPr>
              <a:t>:</a:t>
            </a:r>
          </a:p>
          <a:p>
            <a:pPr lvl="1"/>
            <a:r>
              <a:rPr lang="es-CO" sz="1500" b="0" i="0" u="none" strike="noStrike" dirty="0" err="1">
                <a:effectLst/>
                <a:latin typeface="Noto Sans" panose="020B0502040504020204" pitchFamily="34" charset="0"/>
              </a:rPr>
              <a:t>metacolina</a:t>
            </a:r>
            <a:r>
              <a:rPr lang="es-CO" sz="1500" b="0" i="0" dirty="0">
                <a:effectLst/>
                <a:latin typeface="Noto Sans" panose="020B0502040504020204" pitchFamily="34" charset="0"/>
              </a:rPr>
              <a:t>, </a:t>
            </a:r>
            <a:r>
              <a:rPr lang="es-CO" sz="1500" b="0" i="0" u="none" strike="noStrike" dirty="0">
                <a:effectLst/>
                <a:latin typeface="Noto Sans" panose="020B0502040504020204" pitchFamily="34" charset="0"/>
              </a:rPr>
              <a:t>manitol</a:t>
            </a:r>
            <a:r>
              <a:rPr lang="es-CO" sz="1500" b="0" i="0" dirty="0">
                <a:effectLst/>
                <a:latin typeface="Noto Sans" panose="020B0502040504020204" pitchFamily="34" charset="0"/>
              </a:rPr>
              <a:t> inhalado, ejercicio o hiperventilación de aire seco). </a:t>
            </a:r>
          </a:p>
          <a:p>
            <a:r>
              <a:rPr lang="es-CO" sz="1900" b="0" i="0" dirty="0">
                <a:effectLst/>
                <a:latin typeface="Noto Sans" panose="020B0502040504020204" pitchFamily="34" charset="0"/>
              </a:rPr>
              <a:t>Las personas con asma son más sensibles </a:t>
            </a:r>
            <a:r>
              <a:rPr lang="es-CO" sz="1900" b="1" i="0" dirty="0">
                <a:effectLst/>
                <a:latin typeface="Noto Sans" panose="020B0502040504020204" pitchFamily="34" charset="0"/>
              </a:rPr>
              <a:t>(hipersensibles) </a:t>
            </a:r>
            <a:r>
              <a:rPr lang="es-CO" sz="1900" b="0" i="0" dirty="0">
                <a:effectLst/>
                <a:latin typeface="Noto Sans" panose="020B0502040504020204" pitchFamily="34" charset="0"/>
              </a:rPr>
              <a:t>a tales estímulos que las que no tienen asma</a:t>
            </a:r>
          </a:p>
          <a:p>
            <a:endParaRPr lang="es-CO" sz="1900" dirty="0"/>
          </a:p>
        </p:txBody>
      </p:sp>
      <p:sp>
        <p:nvSpPr>
          <p:cNvPr id="8" name="CuadroTexto 7">
            <a:extLst>
              <a:ext uri="{FF2B5EF4-FFF2-40B4-BE49-F238E27FC236}">
                <a16:creationId xmlns:a16="http://schemas.microsoft.com/office/drawing/2014/main" id="{2DD37129-ABA5-A1A4-5244-16DC699F1295}"/>
              </a:ext>
            </a:extLst>
          </p:cNvPr>
          <p:cNvSpPr txBox="1"/>
          <p:nvPr/>
        </p:nvSpPr>
        <p:spPr>
          <a:xfrm>
            <a:off x="77338" y="6586453"/>
            <a:ext cx="10715803" cy="246221"/>
          </a:xfrm>
          <a:prstGeom prst="rect">
            <a:avLst/>
          </a:prstGeom>
          <a:noFill/>
        </p:spPr>
        <p:txBody>
          <a:bodyPr wrap="square">
            <a:spAutoFit/>
          </a:bodyPr>
          <a:lstStyle/>
          <a:p>
            <a:pPr>
              <a:spcAft>
                <a:spcPts val="600"/>
              </a:spcAft>
            </a:pPr>
            <a:r>
              <a:rPr lang="es-CO" sz="1000" dirty="0"/>
              <a:t>C</a:t>
            </a:r>
            <a:r>
              <a:rPr lang="es-CO" sz="1000" b="0" i="0" strike="noStrike" dirty="0">
                <a:effectLst/>
              </a:rPr>
              <a:t>oates AL, Wanger J, Cockcroft DW, et al. ERS technical standard on bronchial challenge testing: general considerations and performance of methacholine challenge tests. Eur Respir J 2017; 49.</a:t>
            </a:r>
            <a:endParaRPr lang="es-CO" sz="1000" dirty="0"/>
          </a:p>
        </p:txBody>
      </p:sp>
    </p:spTree>
    <p:extLst>
      <p:ext uri="{BB962C8B-B14F-4D97-AF65-F5344CB8AC3E}">
        <p14:creationId xmlns:p14="http://schemas.microsoft.com/office/powerpoint/2010/main" val="311524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B4E6F-4E00-B203-B80C-CF7F0DC49FCA}"/>
              </a:ext>
            </a:extLst>
          </p:cNvPr>
          <p:cNvSpPr>
            <a:spLocks noGrp="1"/>
          </p:cNvSpPr>
          <p:nvPr>
            <p:ph type="title"/>
          </p:nvPr>
        </p:nvSpPr>
        <p:spPr>
          <a:xfrm>
            <a:off x="476250" y="635000"/>
            <a:ext cx="9410700" cy="634926"/>
          </a:xfrm>
        </p:spPr>
        <p:txBody>
          <a:bodyPr anchor="b">
            <a:normAutofit/>
          </a:bodyPr>
          <a:lstStyle/>
          <a:p>
            <a:r>
              <a:rPr lang="es-CO" sz="3600" b="1" i="0" dirty="0">
                <a:solidFill>
                  <a:srgbClr val="232323"/>
                </a:solidFill>
                <a:effectLst/>
                <a:latin typeface="Noto Sans" panose="020B0502040504020204" pitchFamily="34" charset="0"/>
              </a:rPr>
              <a:t> Prueba de broncoprovocación </a:t>
            </a:r>
            <a:endParaRPr lang="es-CO" sz="3600" dirty="0"/>
          </a:p>
        </p:txBody>
      </p:sp>
      <p:sp>
        <p:nvSpPr>
          <p:cNvPr id="3" name="Marcador de contenido 2">
            <a:extLst>
              <a:ext uri="{FF2B5EF4-FFF2-40B4-BE49-F238E27FC236}">
                <a16:creationId xmlns:a16="http://schemas.microsoft.com/office/drawing/2014/main" id="{97176278-2EC6-2203-22B2-68D2E1ECAE76}"/>
              </a:ext>
            </a:extLst>
          </p:cNvPr>
          <p:cNvSpPr>
            <a:spLocks noGrp="1"/>
          </p:cNvSpPr>
          <p:nvPr>
            <p:ph idx="1"/>
          </p:nvPr>
        </p:nvSpPr>
        <p:spPr>
          <a:xfrm>
            <a:off x="677337" y="1705219"/>
            <a:ext cx="6109716" cy="2362200"/>
          </a:xfrm>
        </p:spPr>
        <p:txBody>
          <a:bodyPr anchor="t">
            <a:noAutofit/>
          </a:bodyPr>
          <a:lstStyle/>
          <a:p>
            <a:r>
              <a:rPr lang="es-CO" sz="2000" dirty="0"/>
              <a:t>La </a:t>
            </a:r>
            <a:r>
              <a:rPr lang="es-CO" sz="2000" dirty="0" err="1"/>
              <a:t>hiperrespuesta</a:t>
            </a:r>
            <a:r>
              <a:rPr lang="es-CO" sz="2000" dirty="0"/>
              <a:t> bronquial se evalúa en términos de sensibilidad, determinando la dosis o concentración que produce una disminución del 20 % en el FEV1 (PD20)</a:t>
            </a:r>
            <a:endParaRPr lang="es-CO" sz="2000" b="0" i="0" dirty="0">
              <a:effectLst/>
            </a:endParaRPr>
          </a:p>
          <a:p>
            <a:r>
              <a:rPr lang="es-CO" sz="2000" b="0" i="0" dirty="0">
                <a:effectLst/>
              </a:rPr>
              <a:t>Prueba positiva (hiperreactividad bronquial)</a:t>
            </a:r>
          </a:p>
          <a:p>
            <a:r>
              <a:rPr lang="es-CO" sz="2000" dirty="0"/>
              <a:t>Especificidad &gt; 95 %, Sensibilidad es del 60 %.</a:t>
            </a:r>
            <a:endParaRPr lang="es-CO" sz="2000" b="0" i="0" dirty="0">
              <a:effectLst/>
            </a:endParaRPr>
          </a:p>
          <a:p>
            <a:r>
              <a:rPr lang="es-CO" sz="2000" dirty="0"/>
              <a:t>L</a:t>
            </a:r>
            <a:r>
              <a:rPr lang="es-CO" sz="2000" b="0" i="0" dirty="0">
                <a:effectLst/>
              </a:rPr>
              <a:t>os resultados falsos negativos son poco comunes</a:t>
            </a:r>
          </a:p>
        </p:txBody>
      </p:sp>
      <p:pic>
        <p:nvPicPr>
          <p:cNvPr id="5" name="Imagen 4">
            <a:extLst>
              <a:ext uri="{FF2B5EF4-FFF2-40B4-BE49-F238E27FC236}">
                <a16:creationId xmlns:a16="http://schemas.microsoft.com/office/drawing/2014/main" id="{373F9505-A17E-696A-D44F-B0F213A30D11}"/>
              </a:ext>
            </a:extLst>
          </p:cNvPr>
          <p:cNvPicPr>
            <a:picLocks noChangeAspect="1"/>
          </p:cNvPicPr>
          <p:nvPr/>
        </p:nvPicPr>
        <p:blipFill rotWithShape="1">
          <a:blip r:embed="rId2"/>
          <a:srcRect r="18665"/>
          <a:stretch/>
        </p:blipFill>
        <p:spPr>
          <a:xfrm>
            <a:off x="7181423" y="1379322"/>
            <a:ext cx="4440093" cy="3400775"/>
          </a:xfrm>
          <a:prstGeom prst="rect">
            <a:avLst/>
          </a:prstGeom>
        </p:spPr>
      </p:pic>
      <p:sp>
        <p:nvSpPr>
          <p:cNvPr id="6" name="CuadroTexto 5">
            <a:extLst>
              <a:ext uri="{FF2B5EF4-FFF2-40B4-BE49-F238E27FC236}">
                <a16:creationId xmlns:a16="http://schemas.microsoft.com/office/drawing/2014/main" id="{E0DC37EB-3B4F-1519-2C78-4C88A97F2616}"/>
              </a:ext>
            </a:extLst>
          </p:cNvPr>
          <p:cNvSpPr txBox="1"/>
          <p:nvPr/>
        </p:nvSpPr>
        <p:spPr>
          <a:xfrm>
            <a:off x="77338" y="6586453"/>
            <a:ext cx="10715803" cy="246221"/>
          </a:xfrm>
          <a:prstGeom prst="rect">
            <a:avLst/>
          </a:prstGeom>
          <a:noFill/>
        </p:spPr>
        <p:txBody>
          <a:bodyPr wrap="square">
            <a:spAutoFit/>
          </a:bodyPr>
          <a:lstStyle/>
          <a:p>
            <a:pPr>
              <a:spcAft>
                <a:spcPts val="600"/>
              </a:spcAft>
            </a:pPr>
            <a:r>
              <a:rPr lang="es-CO" sz="1000" dirty="0"/>
              <a:t>C</a:t>
            </a:r>
            <a:r>
              <a:rPr lang="es-CO" sz="1000" b="0" i="0" strike="noStrike" dirty="0">
                <a:effectLst/>
              </a:rPr>
              <a:t>oates AL, Wanger J, Cockcroft DW, et al. ERS technical standard on bronchial challenge testing: general considerations and performance of methacholine challenge tests. Eur Respir J 2017; 49.</a:t>
            </a:r>
            <a:endParaRPr lang="es-CO" sz="1000" dirty="0"/>
          </a:p>
        </p:txBody>
      </p:sp>
      <p:sp>
        <p:nvSpPr>
          <p:cNvPr id="8" name="CuadroTexto 7">
            <a:extLst>
              <a:ext uri="{FF2B5EF4-FFF2-40B4-BE49-F238E27FC236}">
                <a16:creationId xmlns:a16="http://schemas.microsoft.com/office/drawing/2014/main" id="{83996F8B-27CE-1FE1-1BD2-86F8E484A2FB}"/>
              </a:ext>
            </a:extLst>
          </p:cNvPr>
          <p:cNvSpPr txBox="1"/>
          <p:nvPr/>
        </p:nvSpPr>
        <p:spPr>
          <a:xfrm>
            <a:off x="677337" y="4449773"/>
            <a:ext cx="7209363" cy="175432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0" indent="0">
              <a:buNone/>
            </a:pPr>
            <a:r>
              <a:rPr lang="es-CO" dirty="0"/>
              <a:t>La </a:t>
            </a:r>
            <a:r>
              <a:rPr lang="es-CO" dirty="0" err="1"/>
              <a:t>hiperrespuesta</a:t>
            </a:r>
            <a:r>
              <a:rPr lang="es-CO" dirty="0"/>
              <a:t> bronquial también está presente en otras enfermedades:</a:t>
            </a:r>
          </a:p>
          <a:p>
            <a:pPr marL="285750" indent="-285750">
              <a:buFont typeface="Arial" panose="020B0604020202020204" pitchFamily="34" charset="0"/>
              <a:buChar char="•"/>
            </a:pPr>
            <a:r>
              <a:rPr lang="es-CO" dirty="0"/>
              <a:t>Rinitis alérgica</a:t>
            </a:r>
          </a:p>
          <a:p>
            <a:pPr marL="285750" indent="-285750">
              <a:buFont typeface="Arial" panose="020B0604020202020204" pitchFamily="34" charset="0"/>
              <a:buChar char="•"/>
            </a:pPr>
            <a:r>
              <a:rPr lang="es-CO" dirty="0"/>
              <a:t>EPOC</a:t>
            </a:r>
          </a:p>
          <a:p>
            <a:pPr marL="285750" indent="-285750">
              <a:buFont typeface="Arial" panose="020B0604020202020204" pitchFamily="34" charset="0"/>
              <a:buChar char="•"/>
            </a:pPr>
            <a:r>
              <a:rPr lang="es-CO" dirty="0"/>
              <a:t>Bronquiectasias</a:t>
            </a:r>
          </a:p>
          <a:p>
            <a:pPr marL="285750" indent="-285750">
              <a:buFont typeface="Arial" panose="020B0604020202020204" pitchFamily="34" charset="0"/>
              <a:buChar char="•"/>
            </a:pPr>
            <a:r>
              <a:rPr lang="es-CO" dirty="0"/>
              <a:t>Fibrosis quística </a:t>
            </a:r>
          </a:p>
          <a:p>
            <a:pPr marL="285750" indent="-285750">
              <a:buFont typeface="Arial" panose="020B0604020202020204" pitchFamily="34" charset="0"/>
              <a:buChar char="•"/>
            </a:pPr>
            <a:r>
              <a:rPr lang="es-CO" dirty="0"/>
              <a:t>Insuficiencia cardiaca.</a:t>
            </a:r>
          </a:p>
        </p:txBody>
      </p:sp>
    </p:spTree>
    <p:extLst>
      <p:ext uri="{BB962C8B-B14F-4D97-AF65-F5344CB8AC3E}">
        <p14:creationId xmlns:p14="http://schemas.microsoft.com/office/powerpoint/2010/main" val="35299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31538-DBA1-B1BB-0D56-9556D4958CB2}"/>
              </a:ext>
            </a:extLst>
          </p:cNvPr>
          <p:cNvSpPr>
            <a:spLocks noGrp="1"/>
          </p:cNvSpPr>
          <p:nvPr>
            <p:ph type="title"/>
          </p:nvPr>
        </p:nvSpPr>
        <p:spPr>
          <a:xfrm>
            <a:off x="876693" y="741391"/>
            <a:ext cx="6990957" cy="617509"/>
          </a:xfrm>
        </p:spPr>
        <p:txBody>
          <a:bodyPr anchor="b">
            <a:normAutofit/>
          </a:bodyPr>
          <a:lstStyle/>
          <a:p>
            <a:r>
              <a:rPr lang="es-CO" sz="3200" b="1" i="0" dirty="0">
                <a:solidFill>
                  <a:srgbClr val="232323"/>
                </a:solidFill>
                <a:effectLst/>
                <a:latin typeface="Noto Sans" panose="020B0502040504020204" pitchFamily="34" charset="0"/>
              </a:rPr>
              <a:t>Prueba de broncoprovocación </a:t>
            </a:r>
            <a:endParaRPr lang="es-CO" sz="3200" dirty="0"/>
          </a:p>
        </p:txBody>
      </p:sp>
      <p:sp>
        <p:nvSpPr>
          <p:cNvPr id="3" name="Marcador de contenido 2">
            <a:extLst>
              <a:ext uri="{FF2B5EF4-FFF2-40B4-BE49-F238E27FC236}">
                <a16:creationId xmlns:a16="http://schemas.microsoft.com/office/drawing/2014/main" id="{33A2FE01-7BCF-1136-ECD1-89F0FEBBA815}"/>
              </a:ext>
            </a:extLst>
          </p:cNvPr>
          <p:cNvSpPr>
            <a:spLocks noGrp="1"/>
          </p:cNvSpPr>
          <p:nvPr>
            <p:ph idx="1"/>
          </p:nvPr>
        </p:nvSpPr>
        <p:spPr>
          <a:xfrm>
            <a:off x="723263" y="2990850"/>
            <a:ext cx="5776033" cy="2857500"/>
          </a:xfrm>
        </p:spPr>
        <p:txBody>
          <a:bodyPr anchor="t">
            <a:noAutofit/>
          </a:bodyPr>
          <a:lstStyle/>
          <a:p>
            <a:pPr marL="0" indent="0">
              <a:buNone/>
            </a:pPr>
            <a:r>
              <a:rPr lang="es-CO" sz="2000" dirty="0">
                <a:latin typeface="Noto Sans" panose="020B0502040504020204" pitchFamily="34" charset="0"/>
              </a:rPr>
              <a:t>E</a:t>
            </a:r>
            <a:r>
              <a:rPr lang="es-CO" sz="2000" b="0" i="0" dirty="0">
                <a:effectLst/>
                <a:latin typeface="Noto Sans" panose="020B0502040504020204" pitchFamily="34" charset="0"/>
              </a:rPr>
              <a:t>jemplos: </a:t>
            </a:r>
            <a:endParaRPr lang="es-CO" sz="2000" dirty="0">
              <a:latin typeface="Noto Sans" panose="020B0502040504020204" pitchFamily="34" charset="0"/>
            </a:endParaRPr>
          </a:p>
          <a:p>
            <a:r>
              <a:rPr lang="es-CO" sz="2000" b="0" i="0" dirty="0">
                <a:effectLst/>
                <a:latin typeface="Noto Sans" panose="020B0502040504020204" pitchFamily="34" charset="0"/>
              </a:rPr>
              <a:t>Medición de la función pulmonar antes y después del ejercicio.</a:t>
            </a:r>
          </a:p>
          <a:p>
            <a:r>
              <a:rPr lang="es-CO" sz="2000" dirty="0">
                <a:latin typeface="Noto Sans" panose="020B0502040504020204" pitchFamily="34" charset="0"/>
              </a:rPr>
              <a:t>E</a:t>
            </a:r>
            <a:r>
              <a:rPr lang="es-CO" sz="2000" b="0" i="0" dirty="0">
                <a:effectLst/>
                <a:latin typeface="Noto Sans" panose="020B0502040504020204" pitchFamily="34" charset="0"/>
              </a:rPr>
              <a:t>valuación de asma ocupacional mediante mediciones del FEV </a:t>
            </a:r>
            <a:r>
              <a:rPr lang="es-CO" sz="2000" b="0" i="0" baseline="-25000" dirty="0">
                <a:effectLst/>
                <a:latin typeface="Noto Sans" panose="020B0502040504020204" pitchFamily="34" charset="0"/>
              </a:rPr>
              <a:t>1</a:t>
            </a:r>
            <a:r>
              <a:rPr lang="es-CO" sz="2000" b="0" i="0" dirty="0">
                <a:effectLst/>
                <a:latin typeface="Noto Sans" panose="020B0502040504020204" pitchFamily="34" charset="0"/>
              </a:rPr>
              <a:t> o del PEF realizadas antes y después del turno de trabajo </a:t>
            </a:r>
          </a:p>
          <a:p>
            <a:r>
              <a:rPr lang="es-CO" sz="2000" dirty="0">
                <a:latin typeface="Noto Sans" panose="020B0502040504020204" pitchFamily="34" charset="0"/>
              </a:rPr>
              <a:t>N</a:t>
            </a:r>
            <a:r>
              <a:rPr lang="es-CO" sz="2000" b="0" i="0" dirty="0">
                <a:effectLst/>
                <a:latin typeface="Noto Sans" panose="020B0502040504020204" pitchFamily="34" charset="0"/>
              </a:rPr>
              <a:t>ebulización  del antígeno en una cámara de flujo unidireccional. </a:t>
            </a:r>
            <a:endParaRPr lang="es-CO" sz="2000" dirty="0"/>
          </a:p>
        </p:txBody>
      </p:sp>
      <p:pic>
        <p:nvPicPr>
          <p:cNvPr id="10" name="Imagen 9">
            <a:extLst>
              <a:ext uri="{FF2B5EF4-FFF2-40B4-BE49-F238E27FC236}">
                <a16:creationId xmlns:a16="http://schemas.microsoft.com/office/drawing/2014/main" id="{92643A1A-FDED-5D95-534D-4651AABEEB25}"/>
              </a:ext>
            </a:extLst>
          </p:cNvPr>
          <p:cNvPicPr>
            <a:picLocks noChangeAspect="1"/>
          </p:cNvPicPr>
          <p:nvPr/>
        </p:nvPicPr>
        <p:blipFill>
          <a:blip r:embed="rId2"/>
          <a:stretch>
            <a:fillRect/>
          </a:stretch>
        </p:blipFill>
        <p:spPr>
          <a:xfrm>
            <a:off x="6755729" y="1947583"/>
            <a:ext cx="5192504" cy="3673694"/>
          </a:xfrm>
          <a:prstGeom prst="rect">
            <a:avLst/>
          </a:prstGeom>
        </p:spPr>
      </p:pic>
      <p:sp>
        <p:nvSpPr>
          <p:cNvPr id="4" name="CuadroTexto 3">
            <a:extLst>
              <a:ext uri="{FF2B5EF4-FFF2-40B4-BE49-F238E27FC236}">
                <a16:creationId xmlns:a16="http://schemas.microsoft.com/office/drawing/2014/main" id="{3B7F757F-73F4-BA9E-9AFC-F539C3F07F98}"/>
              </a:ext>
            </a:extLst>
          </p:cNvPr>
          <p:cNvSpPr txBox="1"/>
          <p:nvPr/>
        </p:nvSpPr>
        <p:spPr>
          <a:xfrm>
            <a:off x="0" y="6611779"/>
            <a:ext cx="11789229" cy="246221"/>
          </a:xfrm>
          <a:prstGeom prst="rect">
            <a:avLst/>
          </a:prstGeom>
          <a:noFill/>
        </p:spPr>
        <p:txBody>
          <a:bodyPr wrap="square">
            <a:spAutoFit/>
          </a:bodyPr>
          <a:lstStyle/>
          <a:p>
            <a:pPr>
              <a:spcAft>
                <a:spcPts val="600"/>
              </a:spcAft>
            </a:pPr>
            <a:r>
              <a:rPr lang="es-CO" sz="1000" dirty="0"/>
              <a:t>C</a:t>
            </a:r>
            <a:r>
              <a:rPr lang="es-CO" sz="1000" b="0" i="0" strike="noStrike" dirty="0">
                <a:effectLst/>
              </a:rPr>
              <a:t>oates AL, Wanger J, Cockcroft DW, et al. ERS technical standard on bronchial challenge testing: general considerations and performance of methacholine challenge tests. Eur Respir J 2017; 49.</a:t>
            </a:r>
            <a:endParaRPr lang="es-CO" sz="1000" dirty="0"/>
          </a:p>
        </p:txBody>
      </p:sp>
      <p:sp>
        <p:nvSpPr>
          <p:cNvPr id="6" name="CuadroTexto 5">
            <a:extLst>
              <a:ext uri="{FF2B5EF4-FFF2-40B4-BE49-F238E27FC236}">
                <a16:creationId xmlns:a16="http://schemas.microsoft.com/office/drawing/2014/main" id="{D0518CA8-9783-3F30-4FA4-27DC845F53A1}"/>
              </a:ext>
            </a:extLst>
          </p:cNvPr>
          <p:cNvSpPr txBox="1"/>
          <p:nvPr/>
        </p:nvSpPr>
        <p:spPr>
          <a:xfrm>
            <a:off x="723263" y="1701653"/>
            <a:ext cx="5776033" cy="1015663"/>
          </a:xfrm>
          <a:prstGeom prst="rect">
            <a:avLst/>
          </a:prstGeom>
          <a:solidFill>
            <a:schemeClr val="bg2">
              <a:lumMod val="90000"/>
            </a:schemeClr>
          </a:solidFill>
        </p:spPr>
        <p:txBody>
          <a:bodyPr wrap="square">
            <a:spAutoFit/>
          </a:bodyPr>
          <a:lstStyle/>
          <a:p>
            <a:pPr marL="0" indent="0">
              <a:buNone/>
            </a:pPr>
            <a:r>
              <a:rPr lang="es-CO" sz="2000" b="0" i="0" dirty="0">
                <a:effectLst/>
                <a:latin typeface="Noto Sans" panose="020B0502040504020204" pitchFamily="34" charset="0"/>
              </a:rPr>
              <a:t>Se pueden utilizar pruebas de provocación especializadas para evaluar el papel de un factor precipitante </a:t>
            </a:r>
            <a:r>
              <a:rPr lang="es-CO" sz="2000" b="1" i="0" dirty="0">
                <a:effectLst/>
                <a:latin typeface="Noto Sans" panose="020B0502040504020204" pitchFamily="34" charset="0"/>
              </a:rPr>
              <a:t>específico.</a:t>
            </a:r>
            <a:r>
              <a:rPr lang="es-CO" sz="2000" b="0" i="0" dirty="0">
                <a:effectLst/>
                <a:latin typeface="Noto Sans" panose="020B0502040504020204" pitchFamily="34" charset="0"/>
              </a:rPr>
              <a:t> </a:t>
            </a:r>
          </a:p>
        </p:txBody>
      </p:sp>
    </p:spTree>
    <p:extLst>
      <p:ext uri="{BB962C8B-B14F-4D97-AF65-F5344CB8AC3E}">
        <p14:creationId xmlns:p14="http://schemas.microsoft.com/office/powerpoint/2010/main" val="81211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00877-C092-9E50-5A7C-B0217EC843A1}"/>
              </a:ext>
            </a:extLst>
          </p:cNvPr>
          <p:cNvSpPr>
            <a:spLocks noGrp="1"/>
          </p:cNvSpPr>
          <p:nvPr>
            <p:ph type="title"/>
          </p:nvPr>
        </p:nvSpPr>
        <p:spPr>
          <a:xfrm>
            <a:off x="481013" y="3752849"/>
            <a:ext cx="3290887" cy="2452687"/>
          </a:xfrm>
        </p:spPr>
        <p:txBody>
          <a:bodyPr anchor="ctr">
            <a:normAutofit/>
          </a:bodyPr>
          <a:lstStyle/>
          <a:p>
            <a:r>
              <a:rPr lang="es-CO" sz="3600" b="1" i="0">
                <a:effectLst/>
                <a:latin typeface="Noto Sans" panose="020B0502040504020204" pitchFamily="34" charset="0"/>
              </a:rPr>
              <a:t>Análisis de sangre </a:t>
            </a:r>
            <a:r>
              <a:rPr lang="es-CO" sz="3600" b="0" i="0">
                <a:effectLst/>
                <a:latin typeface="Noto Sans" panose="020B0502040504020204" pitchFamily="34" charset="0"/>
              </a:rPr>
              <a:t> </a:t>
            </a:r>
            <a:endParaRPr lang="es-CO" sz="3600"/>
          </a:p>
        </p:txBody>
      </p:sp>
      <p:sp>
        <p:nvSpPr>
          <p:cNvPr id="3" name="Marcador de contenido 2">
            <a:extLst>
              <a:ext uri="{FF2B5EF4-FFF2-40B4-BE49-F238E27FC236}">
                <a16:creationId xmlns:a16="http://schemas.microsoft.com/office/drawing/2014/main" id="{CD09CAAC-27E4-185A-559F-62424275A271}"/>
              </a:ext>
            </a:extLst>
          </p:cNvPr>
          <p:cNvSpPr>
            <a:spLocks noGrp="1"/>
          </p:cNvSpPr>
          <p:nvPr>
            <p:ph idx="1"/>
          </p:nvPr>
        </p:nvSpPr>
        <p:spPr>
          <a:xfrm>
            <a:off x="4225574" y="3898900"/>
            <a:ext cx="7485413" cy="2452687"/>
          </a:xfrm>
        </p:spPr>
        <p:txBody>
          <a:bodyPr anchor="ctr">
            <a:normAutofit/>
          </a:bodyPr>
          <a:lstStyle/>
          <a:p>
            <a:pPr marL="0" indent="0">
              <a:buNone/>
            </a:pPr>
            <a:r>
              <a:rPr lang="es-CO" sz="2400" dirty="0">
                <a:latin typeface="Noto Sans" panose="020B0502040504020204" pitchFamily="34" charset="0"/>
                <a:ea typeface="Noto Sans" panose="020B0502040504020204" pitchFamily="34" charset="0"/>
                <a:cs typeface="Noto Sans" panose="020B0502040504020204" pitchFamily="34" charset="0"/>
              </a:rPr>
              <a:t>N</a:t>
            </a:r>
            <a:r>
              <a:rPr lang="es-CO" sz="2400" b="0" i="0" dirty="0">
                <a:effectLst/>
                <a:latin typeface="Noto Sans" panose="020B0502040504020204" pitchFamily="34" charset="0"/>
                <a:ea typeface="Noto Sans" panose="020B0502040504020204" pitchFamily="34" charset="0"/>
                <a:cs typeface="Noto Sans" panose="020B0502040504020204" pitchFamily="34" charset="0"/>
              </a:rPr>
              <a:t>o hay análisis de sangre disponibles que puedan determinar la presencia o ausencia de asma o medir su gravedad. </a:t>
            </a:r>
          </a:p>
          <a:p>
            <a:r>
              <a:rPr lang="es-CO" sz="2400" dirty="0">
                <a:latin typeface="Noto Sans" panose="020B0502040504020204" pitchFamily="34" charset="0"/>
                <a:ea typeface="Noto Sans" panose="020B0502040504020204" pitchFamily="34" charset="0"/>
                <a:cs typeface="Noto Sans" panose="020B0502040504020204" pitchFamily="34" charset="0"/>
              </a:rPr>
              <a:t>H</a:t>
            </a:r>
            <a:r>
              <a:rPr lang="es-CO" sz="2400" b="0" i="0" dirty="0">
                <a:effectLst/>
                <a:latin typeface="Noto Sans" panose="020B0502040504020204" pitchFamily="34" charset="0"/>
                <a:ea typeface="Noto Sans" panose="020B0502040504020204" pitchFamily="34" charset="0"/>
                <a:cs typeface="Noto Sans" panose="020B0502040504020204" pitchFamily="34" charset="0"/>
              </a:rPr>
              <a:t>emograma (eosinofilia &gt;300 eosinófilos/</a:t>
            </a:r>
            <a:r>
              <a:rPr lang="es-CO" sz="2400" b="0" i="0" dirty="0" err="1">
                <a:effectLst/>
                <a:latin typeface="Noto Sans" panose="020B0502040504020204" pitchFamily="34" charset="0"/>
                <a:ea typeface="Noto Sans" panose="020B0502040504020204" pitchFamily="34" charset="0"/>
                <a:cs typeface="Noto Sans" panose="020B0502040504020204" pitchFamily="34" charset="0"/>
              </a:rPr>
              <a:t>microL</a:t>
            </a:r>
            <a:r>
              <a:rPr lang="es-CO" sz="2400" b="0" i="0" dirty="0">
                <a:effectLst/>
                <a:latin typeface="Noto Sans" panose="020B0502040504020204" pitchFamily="34" charset="0"/>
                <a:ea typeface="Noto Sans" panose="020B0502040504020204" pitchFamily="34" charset="0"/>
                <a:cs typeface="Noto Sans" panose="020B0502040504020204" pitchFamily="34" charset="0"/>
              </a:rPr>
              <a:t>) </a:t>
            </a:r>
          </a:p>
          <a:p>
            <a:pPr marL="914400" lvl="1" indent="-457200">
              <a:buFont typeface="+mj-lt"/>
              <a:buAutoNum type="arabicPeriod"/>
            </a:pPr>
            <a:r>
              <a:rPr lang="es-CO" sz="2000" dirty="0">
                <a:latin typeface="Noto Sans" panose="020B0502040504020204" pitchFamily="34" charset="0"/>
                <a:ea typeface="Noto Sans" panose="020B0502040504020204" pitchFamily="34" charset="0"/>
                <a:cs typeface="Noto Sans" panose="020B0502040504020204" pitchFamily="34" charset="0"/>
              </a:rPr>
              <a:t>Diagnósticos diferenciales de disnea (anemia)</a:t>
            </a:r>
          </a:p>
        </p:txBody>
      </p:sp>
      <p:pic>
        <p:nvPicPr>
          <p:cNvPr id="4" name="Imagen 3">
            <a:extLst>
              <a:ext uri="{FF2B5EF4-FFF2-40B4-BE49-F238E27FC236}">
                <a16:creationId xmlns:a16="http://schemas.microsoft.com/office/drawing/2014/main" id="{BE4F4709-F08D-EC94-5202-F317CABC94AC}"/>
              </a:ext>
            </a:extLst>
          </p:cNvPr>
          <p:cNvPicPr>
            <a:picLocks noChangeAspect="1"/>
          </p:cNvPicPr>
          <p:nvPr/>
        </p:nvPicPr>
        <p:blipFill rotWithShape="1">
          <a:blip r:embed="rId2"/>
          <a:srcRect t="38437" b="159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uadroTexto 4">
            <a:extLst>
              <a:ext uri="{FF2B5EF4-FFF2-40B4-BE49-F238E27FC236}">
                <a16:creationId xmlns:a16="http://schemas.microsoft.com/office/drawing/2014/main" id="{71588CF3-44F3-337B-31DF-2BB066F4FEDF}"/>
              </a:ext>
            </a:extLst>
          </p:cNvPr>
          <p:cNvSpPr txBox="1"/>
          <p:nvPr/>
        </p:nvSpPr>
        <p:spPr>
          <a:xfrm>
            <a:off x="0" y="6611779"/>
            <a:ext cx="12039600" cy="246221"/>
          </a:xfrm>
          <a:prstGeom prst="rect">
            <a:avLst/>
          </a:prstGeom>
          <a:noFill/>
          <a:ln>
            <a:noFill/>
          </a:ln>
        </p:spPr>
        <p:txBody>
          <a:bodyPr wrap="square">
            <a:spAutoFit/>
          </a:bodyPr>
          <a:lstStyle/>
          <a:p>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801919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87C85-403B-D702-D5CD-80CE6D0DC77E}"/>
              </a:ext>
            </a:extLst>
          </p:cNvPr>
          <p:cNvSpPr>
            <a:spLocks noGrp="1"/>
          </p:cNvSpPr>
          <p:nvPr>
            <p:ph type="title"/>
          </p:nvPr>
        </p:nvSpPr>
        <p:spPr/>
        <p:txBody>
          <a:bodyPr/>
          <a:lstStyle/>
          <a:p>
            <a:r>
              <a:rPr lang="es-CO" dirty="0"/>
              <a:t>Pruebas de alergia:  </a:t>
            </a:r>
          </a:p>
        </p:txBody>
      </p:sp>
      <p:sp>
        <p:nvSpPr>
          <p:cNvPr id="5" name="CuadroTexto 4">
            <a:extLst>
              <a:ext uri="{FF2B5EF4-FFF2-40B4-BE49-F238E27FC236}">
                <a16:creationId xmlns:a16="http://schemas.microsoft.com/office/drawing/2014/main" id="{CEC749AC-F0EE-FD53-ED3B-C34533D4C361}"/>
              </a:ext>
            </a:extLst>
          </p:cNvPr>
          <p:cNvSpPr txBox="1"/>
          <p:nvPr/>
        </p:nvSpPr>
        <p:spPr>
          <a:xfrm>
            <a:off x="838200" y="1994179"/>
            <a:ext cx="8588356" cy="1569660"/>
          </a:xfrm>
          <a:prstGeom prst="rect">
            <a:avLst/>
          </a:prstGeom>
          <a:noFill/>
        </p:spPr>
        <p:txBody>
          <a:bodyPr wrap="square">
            <a:spAutoFit/>
          </a:bodyPr>
          <a:lstStyle/>
          <a:p>
            <a:pPr algn="l"/>
            <a:r>
              <a:rPr lang="es-CO" sz="2400" dirty="0">
                <a:solidFill>
                  <a:srgbClr val="232323"/>
                </a:solidFill>
              </a:rPr>
              <a:t>L</a:t>
            </a:r>
            <a:r>
              <a:rPr lang="es-CO" sz="2400" b="0" i="0" dirty="0">
                <a:solidFill>
                  <a:srgbClr val="232323"/>
                </a:solidFill>
                <a:effectLst/>
              </a:rPr>
              <a:t>as principales son: </a:t>
            </a:r>
            <a:endParaRPr lang="es-CO" sz="2400" dirty="0">
              <a:solidFill>
                <a:srgbClr val="232323"/>
              </a:solidFill>
            </a:endParaRPr>
          </a:p>
          <a:p>
            <a:pPr marL="285750" indent="-285750" algn="l">
              <a:buFont typeface="Arial" panose="020B0604020202020204" pitchFamily="34" charset="0"/>
              <a:buChar char="•"/>
            </a:pPr>
            <a:r>
              <a:rPr lang="es-CO" sz="2400" dirty="0">
                <a:solidFill>
                  <a:srgbClr val="232323"/>
                </a:solidFill>
              </a:rPr>
              <a:t>N</a:t>
            </a:r>
            <a:r>
              <a:rPr lang="es-CO" sz="2400" b="0" i="0" dirty="0">
                <a:solidFill>
                  <a:srgbClr val="232323"/>
                </a:solidFill>
                <a:effectLst/>
              </a:rPr>
              <a:t>ivel sérico total de inmunoglobulina E </a:t>
            </a:r>
            <a:endParaRPr lang="es-CO" sz="2400" dirty="0">
              <a:solidFill>
                <a:srgbClr val="232323"/>
              </a:solidFill>
            </a:endParaRPr>
          </a:p>
          <a:p>
            <a:pPr marL="285750" indent="-285750" algn="l">
              <a:buFont typeface="Arial" panose="020B0604020202020204" pitchFamily="34" charset="0"/>
              <a:buChar char="•"/>
            </a:pPr>
            <a:r>
              <a:rPr lang="es-CO" sz="2400" dirty="0">
                <a:solidFill>
                  <a:srgbClr val="232323"/>
                </a:solidFill>
              </a:rPr>
              <a:t>A</a:t>
            </a:r>
            <a:r>
              <a:rPr lang="es-CO" sz="2400" b="0" i="0" dirty="0">
                <a:solidFill>
                  <a:srgbClr val="232323"/>
                </a:solidFill>
                <a:effectLst/>
              </a:rPr>
              <a:t>nticuerpos IgE específicos</a:t>
            </a:r>
          </a:p>
          <a:p>
            <a:pPr marL="285750" indent="-285750" algn="l">
              <a:buFont typeface="Arial" panose="020B0604020202020204" pitchFamily="34" charset="0"/>
              <a:buChar char="•"/>
            </a:pPr>
            <a:r>
              <a:rPr lang="es-CO" sz="2400" dirty="0">
                <a:solidFill>
                  <a:srgbClr val="232323"/>
                </a:solidFill>
              </a:rPr>
              <a:t>P</a:t>
            </a:r>
            <a:r>
              <a:rPr lang="es-CO" sz="2400" b="0" i="0" dirty="0">
                <a:solidFill>
                  <a:srgbClr val="232323"/>
                </a:solidFill>
                <a:effectLst/>
              </a:rPr>
              <a:t>ruebas cutáneas con extractos de alérgenos inhalados.</a:t>
            </a:r>
          </a:p>
        </p:txBody>
      </p:sp>
      <p:sp>
        <p:nvSpPr>
          <p:cNvPr id="6" name="CuadroTexto 5">
            <a:extLst>
              <a:ext uri="{FF2B5EF4-FFF2-40B4-BE49-F238E27FC236}">
                <a16:creationId xmlns:a16="http://schemas.microsoft.com/office/drawing/2014/main" id="{11AB060D-6DD1-734C-F046-B0F33AEE3306}"/>
              </a:ext>
            </a:extLst>
          </p:cNvPr>
          <p:cNvSpPr txBox="1"/>
          <p:nvPr/>
        </p:nvSpPr>
        <p:spPr>
          <a:xfrm>
            <a:off x="838200" y="3912573"/>
            <a:ext cx="1051560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Wingdings" pitchFamily="2" charset="2"/>
              <a:buChar char="Ø"/>
            </a:pPr>
            <a:r>
              <a:rPr lang="es-CO" sz="2400" dirty="0"/>
              <a:t>La finalidad es determinar la existencia de sensibilización a </a:t>
            </a:r>
            <a:r>
              <a:rPr lang="es-CO" sz="2400" dirty="0" err="1"/>
              <a:t>aeroalérgenos</a:t>
            </a:r>
            <a:r>
              <a:rPr lang="es-CO" sz="2400" dirty="0"/>
              <a:t> que influyan en el desarrollo del fenotipo de </a:t>
            </a:r>
            <a:r>
              <a:rPr lang="es-CO" sz="2400" b="1" dirty="0"/>
              <a:t>asma alérgica</a:t>
            </a:r>
            <a:r>
              <a:rPr lang="es-CO" sz="2400" dirty="0"/>
              <a:t>, o que desencadenan exacerbaciones </a:t>
            </a:r>
            <a:r>
              <a:rPr lang="es-CO" sz="2400" b="1" dirty="0"/>
              <a:t>NO  SON DIAGNÓSTICAS</a:t>
            </a:r>
            <a:r>
              <a:rPr lang="es-CO" sz="2400" dirty="0"/>
              <a:t>. </a:t>
            </a:r>
          </a:p>
          <a:p>
            <a:pPr marL="342900" indent="-342900">
              <a:buFont typeface="Wingdings" pitchFamily="2" charset="2"/>
              <a:buChar char="Ø"/>
            </a:pPr>
            <a:r>
              <a:rPr lang="es-CO" sz="2400" dirty="0"/>
              <a:t>La prueba de punción </a:t>
            </a:r>
            <a:r>
              <a:rPr lang="es-CO" sz="2400" dirty="0" err="1"/>
              <a:t>intraepidérmica</a:t>
            </a:r>
            <a:r>
              <a:rPr lang="es-CO" sz="2400" dirty="0"/>
              <a:t> o </a:t>
            </a:r>
            <a:r>
              <a:rPr lang="es-CO" sz="2400" dirty="0" err="1"/>
              <a:t>prick</a:t>
            </a:r>
            <a:r>
              <a:rPr lang="es-CO" sz="2400" dirty="0"/>
              <a:t> con extractos estandarizados es el método de elección por su alta sensibilidad, bajo costo</a:t>
            </a:r>
          </a:p>
        </p:txBody>
      </p:sp>
      <p:pic>
        <p:nvPicPr>
          <p:cNvPr id="8" name="Imagen 7">
            <a:extLst>
              <a:ext uri="{FF2B5EF4-FFF2-40B4-BE49-F238E27FC236}">
                <a16:creationId xmlns:a16="http://schemas.microsoft.com/office/drawing/2014/main" id="{9DB35861-44A4-E4E4-894C-C48C917AB2A6}"/>
              </a:ext>
            </a:extLst>
          </p:cNvPr>
          <p:cNvPicPr>
            <a:picLocks noChangeAspect="1"/>
          </p:cNvPicPr>
          <p:nvPr/>
        </p:nvPicPr>
        <p:blipFill>
          <a:blip r:embed="rId2"/>
          <a:stretch>
            <a:fillRect/>
          </a:stretch>
        </p:blipFill>
        <p:spPr>
          <a:xfrm>
            <a:off x="2209800" y="-27175"/>
            <a:ext cx="7772400" cy="6589386"/>
          </a:xfrm>
          <a:prstGeom prst="rect">
            <a:avLst/>
          </a:prstGeom>
        </p:spPr>
      </p:pic>
      <p:sp>
        <p:nvSpPr>
          <p:cNvPr id="3" name="CuadroTexto 2">
            <a:extLst>
              <a:ext uri="{FF2B5EF4-FFF2-40B4-BE49-F238E27FC236}">
                <a16:creationId xmlns:a16="http://schemas.microsoft.com/office/drawing/2014/main" id="{96DCD3C2-9F1D-6803-9462-9BCD7962BCED}"/>
              </a:ext>
            </a:extLst>
          </p:cNvPr>
          <p:cNvSpPr txBox="1"/>
          <p:nvPr/>
        </p:nvSpPr>
        <p:spPr>
          <a:xfrm>
            <a:off x="0" y="6589386"/>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Tree>
    <p:extLst>
      <p:ext uri="{BB962C8B-B14F-4D97-AF65-F5344CB8AC3E}">
        <p14:creationId xmlns:p14="http://schemas.microsoft.com/office/powerpoint/2010/main" val="37638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6BB2C-AD23-4CA9-15B0-2E760C70EBB7}"/>
              </a:ext>
            </a:extLst>
          </p:cNvPr>
          <p:cNvSpPr>
            <a:spLocks noGrp="1"/>
          </p:cNvSpPr>
          <p:nvPr>
            <p:ph type="title"/>
          </p:nvPr>
        </p:nvSpPr>
        <p:spPr/>
        <p:txBody>
          <a:bodyPr/>
          <a:lstStyle/>
          <a:p>
            <a:r>
              <a:rPr lang="es-CO" sz="4400" b="1" i="0" dirty="0">
                <a:solidFill>
                  <a:srgbClr val="232323"/>
                </a:solidFill>
                <a:effectLst/>
              </a:rPr>
              <a:t>Imágenes </a:t>
            </a:r>
            <a:endParaRPr lang="es-CO" b="1" dirty="0"/>
          </a:p>
        </p:txBody>
      </p:sp>
      <p:sp>
        <p:nvSpPr>
          <p:cNvPr id="3" name="Marcador de contenido 2">
            <a:extLst>
              <a:ext uri="{FF2B5EF4-FFF2-40B4-BE49-F238E27FC236}">
                <a16:creationId xmlns:a16="http://schemas.microsoft.com/office/drawing/2014/main" id="{D8848579-3B61-38D9-AECB-EE3A9A5C8903}"/>
              </a:ext>
            </a:extLst>
          </p:cNvPr>
          <p:cNvSpPr>
            <a:spLocks noGrp="1"/>
          </p:cNvSpPr>
          <p:nvPr>
            <p:ph idx="1"/>
          </p:nvPr>
        </p:nvSpPr>
        <p:spPr/>
        <p:txBody>
          <a:bodyPr>
            <a:noAutofit/>
          </a:bodyPr>
          <a:lstStyle/>
          <a:p>
            <a:pPr marL="0" indent="0">
              <a:buNone/>
            </a:pPr>
            <a:r>
              <a:rPr lang="es-CO" dirty="0">
                <a:solidFill>
                  <a:srgbClr val="232323"/>
                </a:solidFill>
              </a:rPr>
              <a:t>E</a:t>
            </a:r>
            <a:r>
              <a:rPr lang="es-CO" b="0" i="0" dirty="0">
                <a:solidFill>
                  <a:srgbClr val="232323"/>
                </a:solidFill>
                <a:effectLst/>
              </a:rPr>
              <a:t>n ausencia de enfermedades comórbidas, la radiografía de tórax </a:t>
            </a:r>
            <a:r>
              <a:rPr lang="es-CO" b="1" i="0" dirty="0">
                <a:solidFill>
                  <a:srgbClr val="232323"/>
                </a:solidFill>
                <a:effectLst/>
              </a:rPr>
              <a:t>casi siempre es normal </a:t>
            </a:r>
          </a:p>
          <a:p>
            <a:pPr marL="0" indent="0">
              <a:buNone/>
            </a:pPr>
            <a:r>
              <a:rPr lang="es-CO" b="0" i="0" dirty="0">
                <a:solidFill>
                  <a:srgbClr val="232323"/>
                </a:solidFill>
                <a:effectLst/>
              </a:rPr>
              <a:t>Indicada en:</a:t>
            </a:r>
          </a:p>
          <a:p>
            <a:pPr algn="l"/>
            <a:r>
              <a:rPr lang="es-CO" dirty="0">
                <a:solidFill>
                  <a:srgbClr val="232323"/>
                </a:solidFill>
              </a:rPr>
              <a:t>E</a:t>
            </a:r>
            <a:r>
              <a:rPr lang="es-CO" b="0" i="0" dirty="0">
                <a:solidFill>
                  <a:srgbClr val="232323"/>
                </a:solidFill>
                <a:effectLst/>
              </a:rPr>
              <a:t>xcluir el diagnóstico alternativo</a:t>
            </a:r>
          </a:p>
          <a:p>
            <a:pPr algn="l"/>
            <a:r>
              <a:rPr lang="es-CO" dirty="0">
                <a:solidFill>
                  <a:srgbClr val="232323"/>
                </a:solidFill>
              </a:rPr>
              <a:t>A</a:t>
            </a:r>
            <a:r>
              <a:rPr lang="es-CO" b="0" i="0" dirty="0">
                <a:solidFill>
                  <a:srgbClr val="232323"/>
                </a:solidFill>
                <a:effectLst/>
              </a:rPr>
              <a:t>sma grave o "difícil de controlar</a:t>
            </a:r>
          </a:p>
          <a:p>
            <a:pPr algn="l"/>
            <a:r>
              <a:rPr lang="es-CO" b="0" i="0" dirty="0">
                <a:solidFill>
                  <a:srgbClr val="232323"/>
                </a:solidFill>
                <a:effectLst/>
              </a:rPr>
              <a:t>Sospecha de afecciones comórbidas (aspergilosis broncopulmonar alérgica, neumonía eosinofílica o atelectasia debida a obstrucción mucosa)</a:t>
            </a:r>
          </a:p>
          <a:p>
            <a:r>
              <a:rPr lang="es-CO" dirty="0">
                <a:solidFill>
                  <a:srgbClr val="232323"/>
                </a:solidFill>
              </a:rPr>
              <a:t>P</a:t>
            </a:r>
            <a:r>
              <a:rPr lang="es-CO" b="0" i="0" dirty="0">
                <a:solidFill>
                  <a:srgbClr val="232323"/>
                </a:solidFill>
                <a:effectLst/>
              </a:rPr>
              <a:t>acientes que presentan características atípicas del asma:</a:t>
            </a:r>
          </a:p>
          <a:p>
            <a:endParaRPr lang="es-CO" dirty="0"/>
          </a:p>
        </p:txBody>
      </p:sp>
      <p:sp>
        <p:nvSpPr>
          <p:cNvPr id="6" name="CuadroTexto 5">
            <a:extLst>
              <a:ext uri="{FF2B5EF4-FFF2-40B4-BE49-F238E27FC236}">
                <a16:creationId xmlns:a16="http://schemas.microsoft.com/office/drawing/2014/main" id="{3F555AB6-6EA5-82EC-3B6D-84A97A4A10B5}"/>
              </a:ext>
            </a:extLst>
          </p:cNvPr>
          <p:cNvSpPr txBox="1"/>
          <p:nvPr/>
        </p:nvSpPr>
        <p:spPr>
          <a:xfrm>
            <a:off x="838200" y="1604960"/>
            <a:ext cx="10320338" cy="39703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285750" indent="-285750" algn="l">
              <a:buFont typeface="Arial" panose="020B0604020202020204" pitchFamily="34" charset="0"/>
              <a:buChar char="•"/>
            </a:pPr>
            <a:r>
              <a:rPr lang="es-CO" sz="2800" b="0" i="0" dirty="0">
                <a:solidFill>
                  <a:srgbClr val="232323"/>
                </a:solidFill>
                <a:effectLst/>
              </a:rPr>
              <a:t>Fiebre</a:t>
            </a:r>
          </a:p>
          <a:p>
            <a:pPr marL="285750" indent="-285750" algn="l">
              <a:buFont typeface="Arial" panose="020B0604020202020204" pitchFamily="34" charset="0"/>
              <a:buChar char="•"/>
            </a:pPr>
            <a:r>
              <a:rPr lang="es-CO" sz="2800" b="0" i="0" dirty="0">
                <a:solidFill>
                  <a:srgbClr val="232323"/>
                </a:solidFill>
                <a:effectLst/>
              </a:rPr>
              <a:t>Producción crónica de esputo purulento.</a:t>
            </a:r>
          </a:p>
          <a:p>
            <a:pPr marL="285750" indent="-285750" algn="l">
              <a:buFont typeface="Arial" panose="020B0604020202020204" pitchFamily="34" charset="0"/>
              <a:buChar char="•"/>
            </a:pPr>
            <a:r>
              <a:rPr lang="es-CO" sz="2800" b="0" i="0" dirty="0">
                <a:solidFill>
                  <a:srgbClr val="232323"/>
                </a:solidFill>
                <a:effectLst/>
              </a:rPr>
              <a:t>Sibilancias persistentemente localizadas</a:t>
            </a:r>
          </a:p>
          <a:p>
            <a:pPr marL="285750" indent="-285750" algn="l">
              <a:buFont typeface="Arial" panose="020B0604020202020204" pitchFamily="34" charset="0"/>
              <a:buChar char="•"/>
            </a:pPr>
            <a:r>
              <a:rPr lang="es-CO" sz="2800" b="0" i="0" dirty="0">
                <a:solidFill>
                  <a:srgbClr val="232323"/>
                </a:solidFill>
                <a:effectLst/>
              </a:rPr>
              <a:t>Hemoptisis</a:t>
            </a:r>
          </a:p>
          <a:p>
            <a:pPr marL="285750" indent="-285750" algn="l">
              <a:buFont typeface="Arial" panose="020B0604020202020204" pitchFamily="34" charset="0"/>
              <a:buChar char="•"/>
            </a:pPr>
            <a:r>
              <a:rPr lang="es-CO" sz="2800" b="0" i="0" dirty="0">
                <a:solidFill>
                  <a:srgbClr val="232323"/>
                </a:solidFill>
                <a:effectLst/>
              </a:rPr>
              <a:t>Pérdida de peso</a:t>
            </a:r>
          </a:p>
          <a:p>
            <a:pPr marL="285750" indent="-285750" algn="l">
              <a:buFont typeface="Arial" panose="020B0604020202020204" pitchFamily="34" charset="0"/>
              <a:buChar char="•"/>
            </a:pPr>
            <a:r>
              <a:rPr lang="es-CO" sz="2800" dirty="0">
                <a:solidFill>
                  <a:srgbClr val="232323"/>
                </a:solidFill>
              </a:rPr>
              <a:t>Acropaquía</a:t>
            </a:r>
            <a:endParaRPr lang="es-CO" sz="2800" b="0" i="0" dirty="0">
              <a:solidFill>
                <a:srgbClr val="232323"/>
              </a:solidFill>
              <a:effectLst/>
            </a:endParaRPr>
          </a:p>
          <a:p>
            <a:pPr marL="285750" indent="-285750" algn="l">
              <a:buFont typeface="Arial" panose="020B0604020202020204" pitchFamily="34" charset="0"/>
              <a:buChar char="•"/>
            </a:pPr>
            <a:r>
              <a:rPr lang="es-CO" sz="2800" dirty="0">
                <a:solidFill>
                  <a:srgbClr val="232323"/>
                </a:solidFill>
              </a:rPr>
              <a:t>C</a:t>
            </a:r>
            <a:r>
              <a:rPr lang="es-CO" sz="2800" b="0" i="0" dirty="0">
                <a:solidFill>
                  <a:srgbClr val="232323"/>
                </a:solidFill>
                <a:effectLst/>
              </a:rPr>
              <a:t>repitantes inspiratorios</a:t>
            </a:r>
          </a:p>
          <a:p>
            <a:pPr marL="285750" indent="-285750" algn="l">
              <a:buFont typeface="Arial" panose="020B0604020202020204" pitchFamily="34" charset="0"/>
              <a:buChar char="•"/>
            </a:pPr>
            <a:r>
              <a:rPr lang="es-CO" sz="2800" b="0" i="0" dirty="0">
                <a:solidFill>
                  <a:srgbClr val="232323"/>
                </a:solidFill>
                <a:effectLst/>
              </a:rPr>
              <a:t>Hipoxemia significativa </a:t>
            </a:r>
          </a:p>
          <a:p>
            <a:pPr marL="285750" indent="-285750" algn="l">
              <a:buFont typeface="Arial" panose="020B0604020202020204" pitchFamily="34" charset="0"/>
              <a:buChar char="•"/>
            </a:pPr>
            <a:r>
              <a:rPr lang="es-CO" sz="2800" b="0" i="0" dirty="0">
                <a:solidFill>
                  <a:srgbClr val="232323"/>
                </a:solidFill>
                <a:effectLst/>
              </a:rPr>
              <a:t>Obstrucción del flujo aéreo no reversible</a:t>
            </a:r>
          </a:p>
        </p:txBody>
      </p:sp>
      <p:sp>
        <p:nvSpPr>
          <p:cNvPr id="9" name="CuadroTexto 8">
            <a:extLst>
              <a:ext uri="{FF2B5EF4-FFF2-40B4-BE49-F238E27FC236}">
                <a16:creationId xmlns:a16="http://schemas.microsoft.com/office/drawing/2014/main" id="{DF830C6E-8EAD-9761-540C-D2D8376C0BD9}"/>
              </a:ext>
            </a:extLst>
          </p:cNvPr>
          <p:cNvSpPr txBox="1"/>
          <p:nvPr/>
        </p:nvSpPr>
        <p:spPr>
          <a:xfrm>
            <a:off x="0" y="6611779"/>
            <a:ext cx="12039600" cy="246221"/>
          </a:xfrm>
          <a:prstGeom prst="rect">
            <a:avLst/>
          </a:prstGeom>
          <a:noFill/>
          <a:ln>
            <a:noFill/>
          </a:ln>
        </p:spPr>
        <p:txBody>
          <a:bodyPr wrap="square">
            <a:spAutoFit/>
          </a:bodyPr>
          <a:lstStyle/>
          <a:p>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21412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7E1AB-D3CF-6FEA-F149-746AFBF35CFA}"/>
              </a:ext>
            </a:extLst>
          </p:cNvPr>
          <p:cNvSpPr>
            <a:spLocks noGrp="1"/>
          </p:cNvSpPr>
          <p:nvPr>
            <p:ph type="title"/>
          </p:nvPr>
        </p:nvSpPr>
        <p:spPr/>
        <p:txBody>
          <a:bodyPr/>
          <a:lstStyle/>
          <a:p>
            <a:r>
              <a:rPr lang="es-CO" b="1" dirty="0"/>
              <a:t>Conclusiones</a:t>
            </a:r>
          </a:p>
        </p:txBody>
      </p:sp>
      <p:graphicFrame>
        <p:nvGraphicFramePr>
          <p:cNvPr id="7" name="Marcador de contenido 6">
            <a:extLst>
              <a:ext uri="{FF2B5EF4-FFF2-40B4-BE49-F238E27FC236}">
                <a16:creationId xmlns:a16="http://schemas.microsoft.com/office/drawing/2014/main" id="{54F83AE0-805A-D484-F765-093545B1C8B9}"/>
              </a:ext>
            </a:extLst>
          </p:cNvPr>
          <p:cNvGraphicFramePr>
            <a:graphicFrameLocks noGrp="1"/>
          </p:cNvGraphicFramePr>
          <p:nvPr>
            <p:ph idx="1"/>
            <p:extLst>
              <p:ext uri="{D42A27DB-BD31-4B8C-83A1-F6EECF244321}">
                <p14:modId xmlns:p14="http://schemas.microsoft.com/office/powerpoint/2010/main" val="18063831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738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01C4D-1B53-5798-2D49-81A4747635DC}"/>
              </a:ext>
            </a:extLst>
          </p:cNvPr>
          <p:cNvSpPr>
            <a:spLocks noGrp="1"/>
          </p:cNvSpPr>
          <p:nvPr>
            <p:ph type="title"/>
          </p:nvPr>
        </p:nvSpPr>
        <p:spPr/>
        <p:txBody>
          <a:bodyPr/>
          <a:lstStyle/>
          <a:p>
            <a:endParaRPr lang="es-CO"/>
          </a:p>
        </p:txBody>
      </p:sp>
      <p:graphicFrame>
        <p:nvGraphicFramePr>
          <p:cNvPr id="5" name="Marcador de contenido 4">
            <a:extLst>
              <a:ext uri="{FF2B5EF4-FFF2-40B4-BE49-F238E27FC236}">
                <a16:creationId xmlns:a16="http://schemas.microsoft.com/office/drawing/2014/main" id="{9CF90C19-32E6-6C33-50F6-A207EA257A43}"/>
              </a:ext>
            </a:extLst>
          </p:cNvPr>
          <p:cNvGraphicFramePr>
            <a:graphicFrameLocks noGrp="1"/>
          </p:cNvGraphicFramePr>
          <p:nvPr>
            <p:ph idx="1"/>
            <p:extLst>
              <p:ext uri="{D42A27DB-BD31-4B8C-83A1-F6EECF244321}">
                <p14:modId xmlns:p14="http://schemas.microsoft.com/office/powerpoint/2010/main" val="40469016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163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58129-91B1-19D0-9F92-389ABB2C69C3}"/>
              </a:ext>
            </a:extLst>
          </p:cNvPr>
          <p:cNvSpPr>
            <a:spLocks noGrp="1"/>
          </p:cNvSpPr>
          <p:nvPr>
            <p:ph type="title"/>
          </p:nvPr>
        </p:nvSpPr>
        <p:spPr/>
        <p:txBody>
          <a:bodyPr/>
          <a:lstStyle/>
          <a:p>
            <a:r>
              <a:rPr lang="es-CO" b="1" dirty="0"/>
              <a:t>Gracias</a:t>
            </a:r>
          </a:p>
        </p:txBody>
      </p:sp>
      <p:sp>
        <p:nvSpPr>
          <p:cNvPr id="3" name="Marcador de texto 2">
            <a:extLst>
              <a:ext uri="{FF2B5EF4-FFF2-40B4-BE49-F238E27FC236}">
                <a16:creationId xmlns:a16="http://schemas.microsoft.com/office/drawing/2014/main" id="{7ACA7E42-837E-8A7F-6AFA-26A701BAFC8B}"/>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309129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9E99B-4B19-5E28-6150-C823FA82989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02F93049-CB2F-83D4-D8B8-8461C65BE76E}"/>
              </a:ext>
            </a:extLst>
          </p:cNvPr>
          <p:cNvSpPr>
            <a:spLocks noGrp="1"/>
          </p:cNvSpPr>
          <p:nvPr>
            <p:ph idx="1"/>
          </p:nvPr>
        </p:nvSpPr>
        <p:spPr/>
        <p:txBody>
          <a:bodyPr>
            <a:normAutofit/>
          </a:bodyPr>
          <a:lstStyle/>
          <a:p>
            <a:pPr marL="0" indent="0">
              <a:buNone/>
            </a:pPr>
            <a:r>
              <a:rPr lang="es-CO" dirty="0"/>
              <a:t>Diagnóstico de asma: </a:t>
            </a:r>
          </a:p>
          <a:p>
            <a:r>
              <a:rPr lang="es-CO" dirty="0"/>
              <a:t>Síntomas </a:t>
            </a:r>
          </a:p>
          <a:p>
            <a:r>
              <a:rPr lang="es-CO" dirty="0"/>
              <a:t>Signos clínicos de sospecha</a:t>
            </a:r>
          </a:p>
          <a:p>
            <a:r>
              <a:rPr lang="es-CO" b="1" dirty="0"/>
              <a:t>Variables en tiempo e intensidad</a:t>
            </a:r>
          </a:p>
          <a:p>
            <a:endParaRPr lang="es-CO" dirty="0"/>
          </a:p>
        </p:txBody>
      </p:sp>
      <p:sp>
        <p:nvSpPr>
          <p:cNvPr id="4" name="CuadroTexto 3">
            <a:extLst>
              <a:ext uri="{FF2B5EF4-FFF2-40B4-BE49-F238E27FC236}">
                <a16:creationId xmlns:a16="http://schemas.microsoft.com/office/drawing/2014/main" id="{B03BDFCC-7C95-AB44-6F7E-D74ABBAF681B}"/>
              </a:ext>
            </a:extLst>
          </p:cNvPr>
          <p:cNvSpPr txBox="1"/>
          <p:nvPr/>
        </p:nvSpPr>
        <p:spPr>
          <a:xfrm>
            <a:off x="6452419" y="2598003"/>
            <a:ext cx="4326193"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b="1" dirty="0"/>
              <a:t>Ninguno de estos signos o síntomas es específico del asma </a:t>
            </a:r>
          </a:p>
        </p:txBody>
      </p:sp>
      <p:sp>
        <p:nvSpPr>
          <p:cNvPr id="6" name="CuadroTexto 5">
            <a:extLst>
              <a:ext uri="{FF2B5EF4-FFF2-40B4-BE49-F238E27FC236}">
                <a16:creationId xmlns:a16="http://schemas.microsoft.com/office/drawing/2014/main" id="{709EE836-ED16-382D-6DD0-5A26E7C9EA4A}"/>
              </a:ext>
            </a:extLst>
          </p:cNvPr>
          <p:cNvSpPr txBox="1"/>
          <p:nvPr/>
        </p:nvSpPr>
        <p:spPr>
          <a:xfrm>
            <a:off x="4368736" y="4201378"/>
            <a:ext cx="7214419"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CO" sz="2800" dirty="0">
                <a:solidFill>
                  <a:schemeClr val="tx1"/>
                </a:solidFill>
              </a:rPr>
              <a:t>Necesidad de incorporar alguna prueba objetiva diagnóstica (pruebas funcionales respiratorias)</a:t>
            </a:r>
          </a:p>
        </p:txBody>
      </p:sp>
      <p:sp>
        <p:nvSpPr>
          <p:cNvPr id="9" name="Flecha derecha 8">
            <a:extLst>
              <a:ext uri="{FF2B5EF4-FFF2-40B4-BE49-F238E27FC236}">
                <a16:creationId xmlns:a16="http://schemas.microsoft.com/office/drawing/2014/main" id="{C209A7B0-689E-C3B3-1C4E-52BB81E974E3}"/>
              </a:ext>
            </a:extLst>
          </p:cNvPr>
          <p:cNvSpPr/>
          <p:nvPr/>
        </p:nvSpPr>
        <p:spPr>
          <a:xfrm rot="5400000">
            <a:off x="8315158" y="3221075"/>
            <a:ext cx="344129" cy="12791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2BABFE21-508D-169E-F140-4BB41504A02F}"/>
              </a:ext>
            </a:extLst>
          </p:cNvPr>
          <p:cNvSpPr txBox="1"/>
          <p:nvPr/>
        </p:nvSpPr>
        <p:spPr>
          <a:xfrm>
            <a:off x="36655" y="6311900"/>
            <a:ext cx="9066787"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MORAL, Vicente Plaza. Actualización de la guía GEMA 5.3. </a:t>
            </a:r>
            <a:r>
              <a:rPr lang="es-CO" sz="1000" b="0" i="1" dirty="0">
                <a:solidFill>
                  <a:srgbClr val="222222"/>
                </a:solidFill>
                <a:effectLst/>
                <a:latin typeface="Arial" panose="020B0604020202020204" pitchFamily="34" charset="0"/>
              </a:rPr>
              <a:t>Aula de la farmacia: revista profesional de formación continuada</a:t>
            </a:r>
            <a:r>
              <a:rPr lang="es-CO" sz="1000" b="0" i="0" dirty="0">
                <a:solidFill>
                  <a:srgbClr val="222222"/>
                </a:solidFill>
                <a:effectLst/>
                <a:latin typeface="Arial" panose="020B0604020202020204" pitchFamily="34" charset="0"/>
              </a:rPr>
              <a:t>, 2023, vol. 19, no 157, p. 44-45.</a:t>
            </a:r>
            <a:endParaRPr lang="es-CO" sz="1000" dirty="0"/>
          </a:p>
        </p:txBody>
      </p:sp>
      <p:sp>
        <p:nvSpPr>
          <p:cNvPr id="13" name="CuadroTexto 12">
            <a:extLst>
              <a:ext uri="{FF2B5EF4-FFF2-40B4-BE49-F238E27FC236}">
                <a16:creationId xmlns:a16="http://schemas.microsoft.com/office/drawing/2014/main" id="{7C4072DB-7A9C-457C-DEA8-96A710CB6CCB}"/>
              </a:ext>
            </a:extLst>
          </p:cNvPr>
          <p:cNvSpPr txBox="1"/>
          <p:nvPr/>
        </p:nvSpPr>
        <p:spPr>
          <a:xfrm>
            <a:off x="0" y="6611779"/>
            <a:ext cx="10706446" cy="246221"/>
          </a:xfrm>
          <a:prstGeom prst="rect">
            <a:avLst/>
          </a:prstGeom>
          <a:noFill/>
        </p:spPr>
        <p:txBody>
          <a:bodyPr wrap="square">
            <a:spAutoFit/>
          </a:bodyPr>
          <a:lstStyle/>
          <a:p>
            <a:r>
              <a:rPr lang="es-CO" sz="1000" b="0" i="0" dirty="0">
                <a:solidFill>
                  <a:srgbClr val="222222"/>
                </a:solidFill>
                <a:effectLst/>
                <a:latin typeface="Arial" panose="020B0604020202020204" pitchFamily="34" charset="0"/>
              </a:rPr>
              <a:t>LEVY, Mark L., et al. Key </a:t>
            </a:r>
            <a:r>
              <a:rPr lang="es-CO" sz="1000" b="0" i="0" dirty="0" err="1">
                <a:solidFill>
                  <a:srgbClr val="222222"/>
                </a:solidFill>
                <a:effectLst/>
                <a:latin typeface="Arial" panose="020B0604020202020204" pitchFamily="34" charset="0"/>
              </a:rPr>
              <a:t>recommendations</a:t>
            </a:r>
            <a:r>
              <a:rPr lang="es-CO" sz="1000" b="0" i="0" dirty="0">
                <a:solidFill>
                  <a:srgbClr val="222222"/>
                </a:solidFill>
                <a:effectLst/>
                <a:latin typeface="Arial" panose="020B0604020202020204" pitchFamily="34" charset="0"/>
              </a:rPr>
              <a:t> </a:t>
            </a:r>
            <a:r>
              <a:rPr lang="es-CO" sz="1000" b="0" i="0" dirty="0" err="1">
                <a:solidFill>
                  <a:srgbClr val="222222"/>
                </a:solidFill>
                <a:effectLst/>
                <a:latin typeface="Arial" panose="020B0604020202020204" pitchFamily="34" charset="0"/>
              </a:rPr>
              <a:t>for</a:t>
            </a:r>
            <a:r>
              <a:rPr lang="es-CO" sz="1000" b="0" i="0" dirty="0">
                <a:solidFill>
                  <a:srgbClr val="222222"/>
                </a:solidFill>
                <a:effectLst/>
                <a:latin typeface="Arial" panose="020B0604020202020204" pitchFamily="34" charset="0"/>
              </a:rPr>
              <a:t> </a:t>
            </a:r>
            <a:r>
              <a:rPr lang="es-CO" sz="1000" b="0" i="0" dirty="0" err="1">
                <a:solidFill>
                  <a:srgbClr val="222222"/>
                </a:solidFill>
                <a:effectLst/>
                <a:latin typeface="Arial" panose="020B0604020202020204" pitchFamily="34" charset="0"/>
              </a:rPr>
              <a:t>primary</a:t>
            </a:r>
            <a:r>
              <a:rPr lang="es-CO" sz="1000" b="0" i="0" dirty="0">
                <a:solidFill>
                  <a:srgbClr val="222222"/>
                </a:solidFill>
                <a:effectLst/>
                <a:latin typeface="Arial" panose="020B0604020202020204" pitchFamily="34" charset="0"/>
              </a:rPr>
              <a:t> care </a:t>
            </a:r>
            <a:r>
              <a:rPr lang="es-CO" sz="1000" b="0" i="0" dirty="0" err="1">
                <a:solidFill>
                  <a:srgbClr val="222222"/>
                </a:solidFill>
                <a:effectLst/>
                <a:latin typeface="Arial" panose="020B0604020202020204" pitchFamily="34" charset="0"/>
              </a:rPr>
              <a:t>from</a:t>
            </a:r>
            <a:r>
              <a:rPr lang="es-CO" sz="1000" b="0" i="0" dirty="0">
                <a:solidFill>
                  <a:srgbClr val="222222"/>
                </a:solidFill>
                <a:effectLst/>
                <a:latin typeface="Arial" panose="020B0604020202020204" pitchFamily="34" charset="0"/>
              </a:rPr>
              <a:t> </a:t>
            </a:r>
            <a:r>
              <a:rPr lang="es-CO" sz="1000" b="0" i="0" dirty="0" err="1">
                <a:solidFill>
                  <a:srgbClr val="222222"/>
                </a:solidFill>
                <a:effectLst/>
                <a:latin typeface="Arial" panose="020B0604020202020204" pitchFamily="34" charset="0"/>
              </a:rPr>
              <a:t>the</a:t>
            </a:r>
            <a:r>
              <a:rPr lang="es-CO" sz="1000" b="0" i="0" dirty="0">
                <a:solidFill>
                  <a:srgbClr val="222222"/>
                </a:solidFill>
                <a:effectLst/>
                <a:latin typeface="Arial" panose="020B0604020202020204" pitchFamily="34" charset="0"/>
              </a:rPr>
              <a:t> 2022 Global </a:t>
            </a:r>
            <a:r>
              <a:rPr lang="es-CO" sz="1000" b="0" i="0" dirty="0" err="1">
                <a:solidFill>
                  <a:srgbClr val="222222"/>
                </a:solidFill>
                <a:effectLst/>
                <a:latin typeface="Arial" panose="020B0604020202020204" pitchFamily="34" charset="0"/>
              </a:rPr>
              <a:t>Initiative</a:t>
            </a:r>
            <a:r>
              <a:rPr lang="es-CO" sz="1000" b="0" i="0" dirty="0">
                <a:solidFill>
                  <a:srgbClr val="222222"/>
                </a:solidFill>
                <a:effectLst/>
                <a:latin typeface="Arial" panose="020B0604020202020204" pitchFamily="34" charset="0"/>
              </a:rPr>
              <a:t> </a:t>
            </a:r>
            <a:r>
              <a:rPr lang="es-CO" sz="1000" b="0" i="0" dirty="0" err="1">
                <a:solidFill>
                  <a:srgbClr val="222222"/>
                </a:solidFill>
                <a:effectLst/>
                <a:latin typeface="Arial" panose="020B0604020202020204" pitchFamily="34" charset="0"/>
              </a:rPr>
              <a:t>for</a:t>
            </a:r>
            <a:r>
              <a:rPr lang="es-CO" sz="1000" b="0" i="0" dirty="0">
                <a:solidFill>
                  <a:srgbClr val="222222"/>
                </a:solidFill>
                <a:effectLst/>
                <a:latin typeface="Arial" panose="020B0604020202020204" pitchFamily="34" charset="0"/>
              </a:rPr>
              <a:t> </a:t>
            </a:r>
            <a:r>
              <a:rPr lang="es-CO" sz="1000" b="0" i="0" dirty="0" err="1">
                <a:solidFill>
                  <a:srgbClr val="222222"/>
                </a:solidFill>
                <a:effectLst/>
                <a:latin typeface="Arial" panose="020B0604020202020204" pitchFamily="34" charset="0"/>
              </a:rPr>
              <a:t>Asthma</a:t>
            </a:r>
            <a:r>
              <a:rPr lang="es-CO" sz="1000" b="0" i="0" dirty="0">
                <a:solidFill>
                  <a:srgbClr val="222222"/>
                </a:solidFill>
                <a:effectLst/>
                <a:latin typeface="Arial" panose="020B0604020202020204" pitchFamily="34" charset="0"/>
              </a:rPr>
              <a:t> (GINA) </a:t>
            </a:r>
            <a:r>
              <a:rPr lang="es-CO" sz="1000" b="0" i="0" dirty="0" err="1">
                <a:solidFill>
                  <a:srgbClr val="222222"/>
                </a:solidFill>
                <a:effectLst/>
                <a:latin typeface="Arial" panose="020B0604020202020204" pitchFamily="34" charset="0"/>
              </a:rPr>
              <a:t>update</a:t>
            </a:r>
            <a:r>
              <a:rPr lang="es-CO" sz="1000" b="0" i="0" dirty="0">
                <a:solidFill>
                  <a:srgbClr val="222222"/>
                </a:solidFill>
                <a:effectLst/>
                <a:latin typeface="Arial" panose="020B0604020202020204" pitchFamily="34" charset="0"/>
              </a:rPr>
              <a:t>. </a:t>
            </a:r>
            <a:r>
              <a:rPr lang="es-CO" sz="1000" b="0" i="1" dirty="0" err="1">
                <a:solidFill>
                  <a:srgbClr val="222222"/>
                </a:solidFill>
                <a:effectLst/>
                <a:latin typeface="Arial" panose="020B0604020202020204" pitchFamily="34" charset="0"/>
              </a:rPr>
              <a:t>npj</a:t>
            </a:r>
            <a:r>
              <a:rPr lang="es-CO" sz="1000" b="0" i="1" dirty="0">
                <a:solidFill>
                  <a:srgbClr val="222222"/>
                </a:solidFill>
                <a:effectLst/>
                <a:latin typeface="Arial" panose="020B0604020202020204" pitchFamily="34" charset="0"/>
              </a:rPr>
              <a:t> </a:t>
            </a:r>
            <a:r>
              <a:rPr lang="es-CO" sz="1000" b="0" i="1" dirty="0" err="1">
                <a:solidFill>
                  <a:srgbClr val="222222"/>
                </a:solidFill>
                <a:effectLst/>
                <a:latin typeface="Arial" panose="020B0604020202020204" pitchFamily="34" charset="0"/>
              </a:rPr>
              <a:t>Primary</a:t>
            </a:r>
            <a:r>
              <a:rPr lang="es-CO" sz="1000" b="0" i="1" dirty="0">
                <a:solidFill>
                  <a:srgbClr val="222222"/>
                </a:solidFill>
                <a:effectLst/>
                <a:latin typeface="Arial" panose="020B0604020202020204" pitchFamily="34" charset="0"/>
              </a:rPr>
              <a:t> Care </a:t>
            </a:r>
            <a:r>
              <a:rPr lang="es-CO" sz="1000" b="0" i="1" dirty="0" err="1">
                <a:solidFill>
                  <a:srgbClr val="222222"/>
                </a:solidFill>
                <a:effectLst/>
                <a:latin typeface="Arial" panose="020B0604020202020204" pitchFamily="34" charset="0"/>
              </a:rPr>
              <a:t>Respiratory</a:t>
            </a:r>
            <a:r>
              <a:rPr lang="es-CO" sz="1000" b="0" i="1" dirty="0">
                <a:solidFill>
                  <a:srgbClr val="222222"/>
                </a:solidFill>
                <a:effectLst/>
                <a:latin typeface="Arial" panose="020B0604020202020204" pitchFamily="34" charset="0"/>
              </a:rPr>
              <a:t> Medicine</a:t>
            </a:r>
            <a:r>
              <a:rPr lang="es-CO" sz="1000" b="0" i="0" dirty="0">
                <a:solidFill>
                  <a:srgbClr val="222222"/>
                </a:solidFill>
                <a:effectLst/>
                <a:latin typeface="Arial" panose="020B0604020202020204" pitchFamily="34" charset="0"/>
              </a:rPr>
              <a:t>, 2023, vol. 33, no 1, p. 7.</a:t>
            </a:r>
            <a:endParaRPr lang="es-CO" sz="1000" dirty="0"/>
          </a:p>
        </p:txBody>
      </p:sp>
      <p:sp>
        <p:nvSpPr>
          <p:cNvPr id="19" name="CuadroTexto 18">
            <a:extLst>
              <a:ext uri="{FF2B5EF4-FFF2-40B4-BE49-F238E27FC236}">
                <a16:creationId xmlns:a16="http://schemas.microsoft.com/office/drawing/2014/main" id="{D33B009C-70D1-DFBE-F23D-76C6D903405F}"/>
              </a:ext>
            </a:extLst>
          </p:cNvPr>
          <p:cNvSpPr txBox="1"/>
          <p:nvPr/>
        </p:nvSpPr>
        <p:spPr>
          <a:xfrm>
            <a:off x="2304150" y="5469039"/>
            <a:ext cx="6098146"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s-CO" sz="3200" b="1" dirty="0"/>
              <a:t>Realizar un diagnóstico diferencial</a:t>
            </a:r>
          </a:p>
        </p:txBody>
      </p:sp>
      <p:pic>
        <p:nvPicPr>
          <p:cNvPr id="21" name="Imagen 20">
            <a:extLst>
              <a:ext uri="{FF2B5EF4-FFF2-40B4-BE49-F238E27FC236}">
                <a16:creationId xmlns:a16="http://schemas.microsoft.com/office/drawing/2014/main" id="{9C26B17E-1B47-7D29-2537-D8008AF1ED84}"/>
              </a:ext>
            </a:extLst>
          </p:cNvPr>
          <p:cNvPicPr>
            <a:picLocks noChangeAspect="1"/>
          </p:cNvPicPr>
          <p:nvPr/>
        </p:nvPicPr>
        <p:blipFill>
          <a:blip r:embed="rId2"/>
          <a:stretch>
            <a:fillRect/>
          </a:stretch>
        </p:blipFill>
        <p:spPr>
          <a:xfrm>
            <a:off x="2269875" y="0"/>
            <a:ext cx="7617975" cy="6718852"/>
          </a:xfrm>
          <a:prstGeom prst="rect">
            <a:avLst/>
          </a:prstGeom>
        </p:spPr>
      </p:pic>
    </p:spTree>
    <p:extLst>
      <p:ext uri="{BB962C8B-B14F-4D97-AF65-F5344CB8AC3E}">
        <p14:creationId xmlns:p14="http://schemas.microsoft.com/office/powerpoint/2010/main" val="96506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C215-F151-5F49-BF52-080FBFAE1763}"/>
              </a:ext>
            </a:extLst>
          </p:cNvPr>
          <p:cNvSpPr>
            <a:spLocks noGrp="1"/>
          </p:cNvSpPr>
          <p:nvPr>
            <p:ph type="title"/>
          </p:nvPr>
        </p:nvSpPr>
        <p:spPr>
          <a:xfrm>
            <a:off x="826394" y="1735251"/>
            <a:ext cx="3201366" cy="3387497"/>
          </a:xfrm>
          <a:ln w="28575">
            <a:solidFill>
              <a:schemeClr val="accent1">
                <a:lumMod val="75000"/>
              </a:schemeClr>
            </a:solidFill>
          </a:ln>
        </p:spPr>
        <p:txBody>
          <a:bodyPr anchor="b">
            <a:normAutofit/>
          </a:bodyPr>
          <a:lstStyle/>
          <a:p>
            <a:pPr algn="ctr"/>
            <a:r>
              <a:rPr lang="es-CO" sz="3400" b="0" i="0" dirty="0">
                <a:effectLst/>
                <a:latin typeface="Noto Sans" panose="020B0502040504020204" pitchFamily="34" charset="0"/>
              </a:rPr>
              <a:t>"Enfermedad reactiva de las vías respiratorias" y "vías respiratorias reactivas" </a:t>
            </a:r>
            <a:endParaRPr lang="es-CO" sz="3400" dirty="0"/>
          </a:p>
        </p:txBody>
      </p:sp>
      <p:sp>
        <p:nvSpPr>
          <p:cNvPr id="3" name="Marcador de contenido 2">
            <a:extLst>
              <a:ext uri="{FF2B5EF4-FFF2-40B4-BE49-F238E27FC236}">
                <a16:creationId xmlns:a16="http://schemas.microsoft.com/office/drawing/2014/main" id="{4A6D440A-3DC4-94B2-C0D7-CAFE00A40138}"/>
              </a:ext>
            </a:extLst>
          </p:cNvPr>
          <p:cNvSpPr>
            <a:spLocks noGrp="1"/>
          </p:cNvSpPr>
          <p:nvPr>
            <p:ph idx="1"/>
          </p:nvPr>
        </p:nvSpPr>
        <p:spPr>
          <a:xfrm>
            <a:off x="4810259" y="649480"/>
            <a:ext cx="6555347" cy="5546047"/>
          </a:xfrm>
          <a:ln>
            <a:solidFill>
              <a:schemeClr val="accent1">
                <a:lumMod val="40000"/>
                <a:lumOff val="60000"/>
              </a:schemeClr>
            </a:solidFill>
          </a:ln>
        </p:spPr>
        <p:txBody>
          <a:bodyPr anchor="ctr">
            <a:normAutofit/>
          </a:bodyPr>
          <a:lstStyle/>
          <a:p>
            <a:pPr algn="just"/>
            <a:r>
              <a:rPr lang="es-CO" sz="2000" dirty="0">
                <a:latin typeface="Noto Sans" panose="020B0502040504020204" pitchFamily="34" charset="0"/>
              </a:rPr>
              <a:t>T</a:t>
            </a:r>
            <a:r>
              <a:rPr lang="es-CO" sz="2000" b="0" i="0" dirty="0">
                <a:effectLst/>
                <a:latin typeface="Noto Sans" panose="020B0502040504020204" pitchFamily="34" charset="0"/>
              </a:rPr>
              <a:t>érminos imprecisos para describir síntomas transitorios de tos y sibilancias </a:t>
            </a:r>
            <a:r>
              <a:rPr lang="es-CO" sz="2000" dirty="0">
                <a:latin typeface="Noto Sans" panose="020B0502040504020204" pitchFamily="34" charset="0"/>
              </a:rPr>
              <a:t>sin</a:t>
            </a:r>
            <a:r>
              <a:rPr lang="es-CO" sz="2000" b="0" i="0" dirty="0">
                <a:effectLst/>
                <a:latin typeface="Noto Sans" panose="020B0502040504020204" pitchFamily="34" charset="0"/>
              </a:rPr>
              <a:t> un diagnóstico de asma. </a:t>
            </a:r>
          </a:p>
          <a:p>
            <a:pPr marL="0" indent="0" algn="just">
              <a:buNone/>
            </a:pPr>
            <a:endParaRPr lang="es-CO" sz="2000" b="0" i="0" dirty="0">
              <a:effectLst/>
              <a:latin typeface="Noto Sans" panose="020B0502040504020204" pitchFamily="34" charset="0"/>
            </a:endParaRPr>
          </a:p>
          <a:p>
            <a:pPr algn="just"/>
            <a:r>
              <a:rPr lang="es-CO" sz="2000" b="0" i="0" dirty="0">
                <a:effectLst/>
                <a:latin typeface="Noto Sans" panose="020B0502040504020204" pitchFamily="34" charset="0"/>
              </a:rPr>
              <a:t>Apropiado como descripción de sibilancias intermitentes en niños muy pequeños en quienes aún no se puede establecer un diagnóstico de asma</a:t>
            </a:r>
            <a:r>
              <a:rPr lang="es-CO" sz="2000" dirty="0">
                <a:latin typeface="Noto Sans" panose="020B0502040504020204" pitchFamily="34" charset="0"/>
              </a:rPr>
              <a:t>.</a:t>
            </a:r>
          </a:p>
          <a:p>
            <a:pPr marL="0" indent="0" algn="just">
              <a:buNone/>
            </a:pPr>
            <a:endParaRPr lang="es-CO" sz="2000" dirty="0">
              <a:latin typeface="Noto Sans" panose="020B0502040504020204" pitchFamily="34" charset="0"/>
            </a:endParaRPr>
          </a:p>
          <a:p>
            <a:pPr algn="just"/>
            <a:r>
              <a:rPr lang="es-CO" sz="2000" b="0" i="0" dirty="0">
                <a:effectLst/>
                <a:latin typeface="Noto Sans" panose="020B0502040504020204" pitchFamily="34" charset="0"/>
              </a:rPr>
              <a:t>Inapropiado en adolescentes y adultos en quienes se dispone de pruebas adicionales para confirmar o excluir un diagnóstico de asma. </a:t>
            </a:r>
            <a:endParaRPr lang="es-CO" sz="2000" dirty="0"/>
          </a:p>
        </p:txBody>
      </p:sp>
      <p:sp>
        <p:nvSpPr>
          <p:cNvPr id="4" name="CuadroTexto 3">
            <a:extLst>
              <a:ext uri="{FF2B5EF4-FFF2-40B4-BE49-F238E27FC236}">
                <a16:creationId xmlns:a16="http://schemas.microsoft.com/office/drawing/2014/main" id="{6DA935E6-241F-DA57-4C7E-DD45D760E14B}"/>
              </a:ext>
            </a:extLst>
          </p:cNvPr>
          <p:cNvSpPr txBox="1"/>
          <p:nvPr/>
        </p:nvSpPr>
        <p:spPr>
          <a:xfrm>
            <a:off x="0" y="6611779"/>
            <a:ext cx="9489948" cy="246221"/>
          </a:xfrm>
          <a:prstGeom prst="rect">
            <a:avLst/>
          </a:prstGeom>
          <a:noFill/>
        </p:spPr>
        <p:txBody>
          <a:bodyPr wrap="square">
            <a:spAutoFit/>
          </a:bodyPr>
          <a:lstStyle/>
          <a:p>
            <a:r>
              <a:rPr lang="es-CO" sz="1000" b="0" i="0" u="none" strike="noStrike" dirty="0">
                <a:effectLst/>
                <a:latin typeface="Noto Sans" panose="020B0502040504020204" pitchFamily="34" charset="0"/>
              </a:rPr>
              <a:t>Fahy JV, O'Byrne PM. "Reactive airways disease". A lazy term of uncertain meaning that should be abandoned. Am J Respir Crit Care Med 2001; 163:822.</a:t>
            </a:r>
            <a:endParaRPr lang="es-CO" sz="1000" b="0" i="0" dirty="0">
              <a:effectLst/>
              <a:latin typeface="Noto Sans" panose="020B0502040504020204" pitchFamily="34" charset="0"/>
            </a:endParaRPr>
          </a:p>
        </p:txBody>
      </p:sp>
    </p:spTree>
    <p:extLst>
      <p:ext uri="{BB962C8B-B14F-4D97-AF65-F5344CB8AC3E}">
        <p14:creationId xmlns:p14="http://schemas.microsoft.com/office/powerpoint/2010/main" val="347714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3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723944-8D14-14A9-B581-383B20D06866}"/>
              </a:ext>
            </a:extLst>
          </p:cNvPr>
          <p:cNvSpPr>
            <a:spLocks noGrp="1"/>
          </p:cNvSpPr>
          <p:nvPr>
            <p:ph type="title"/>
          </p:nvPr>
        </p:nvSpPr>
        <p:spPr>
          <a:xfrm>
            <a:off x="640080" y="4777739"/>
            <a:ext cx="3418990" cy="1412119"/>
          </a:xfrm>
        </p:spPr>
        <p:txBody>
          <a:bodyPr>
            <a:normAutofit/>
          </a:bodyPr>
          <a:lstStyle/>
          <a:p>
            <a:r>
              <a:rPr lang="es-CO" sz="4800" dirty="0"/>
              <a:t>Diagnóstico</a:t>
            </a:r>
          </a:p>
        </p:txBody>
      </p:sp>
      <p:pic>
        <p:nvPicPr>
          <p:cNvPr id="1026" name="Picture 2" descr="prueba de espirometría para medir la función pulmonar del paciente 1212710  Vector en Vecteezy">
            <a:extLst>
              <a:ext uri="{FF2B5EF4-FFF2-40B4-BE49-F238E27FC236}">
                <a16:creationId xmlns:a16="http://schemas.microsoft.com/office/drawing/2014/main" id="{68FA6F97-0DE2-384A-9B49-00B321C14B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84" b="10167"/>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04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DAF290C-A223-779F-212C-5CC44EA7AEBD}"/>
              </a:ext>
            </a:extLst>
          </p:cNvPr>
          <p:cNvSpPr>
            <a:spLocks noGrp="1"/>
          </p:cNvSpPr>
          <p:nvPr>
            <p:ph idx="1"/>
          </p:nvPr>
        </p:nvSpPr>
        <p:spPr>
          <a:xfrm>
            <a:off x="4654294" y="4777739"/>
            <a:ext cx="6897626" cy="1399223"/>
          </a:xfrm>
        </p:spPr>
        <p:txBody>
          <a:bodyPr anchor="ctr">
            <a:normAutofit/>
          </a:bodyPr>
          <a:lstStyle/>
          <a:p>
            <a:r>
              <a:rPr lang="es-CO" sz="2200" dirty="0"/>
              <a:t>Paciente con síntomas y hallazgos clínicos </a:t>
            </a:r>
          </a:p>
          <a:p>
            <a:r>
              <a:rPr lang="es-CO" sz="2200" b="1" dirty="0"/>
              <a:t>Prueba de función pulmonar que demuestra de forma objetiva una alteración compatible.</a:t>
            </a:r>
          </a:p>
          <a:p>
            <a:endParaRPr lang="es-CO" sz="2200" dirty="0"/>
          </a:p>
        </p:txBody>
      </p:sp>
      <p:sp>
        <p:nvSpPr>
          <p:cNvPr id="5" name="CuadroTexto 4">
            <a:extLst>
              <a:ext uri="{FF2B5EF4-FFF2-40B4-BE49-F238E27FC236}">
                <a16:creationId xmlns:a16="http://schemas.microsoft.com/office/drawing/2014/main" id="{86E8BEB8-94FC-30AF-4F12-A130C219AADB}"/>
              </a:ext>
            </a:extLst>
          </p:cNvPr>
          <p:cNvSpPr txBox="1"/>
          <p:nvPr/>
        </p:nvSpPr>
        <p:spPr>
          <a:xfrm>
            <a:off x="0" y="6611779"/>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231080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A9F12-DC5A-D662-2750-9EB36C96AB45}"/>
              </a:ext>
            </a:extLst>
          </p:cNvPr>
          <p:cNvSpPr>
            <a:spLocks noGrp="1"/>
          </p:cNvSpPr>
          <p:nvPr>
            <p:ph type="title"/>
          </p:nvPr>
        </p:nvSpPr>
        <p:spPr/>
        <p:txBody>
          <a:bodyPr/>
          <a:lstStyle/>
          <a:p>
            <a:r>
              <a:rPr lang="es-CO" sz="6000" b="1" dirty="0"/>
              <a:t>Diagnóstico clínico</a:t>
            </a:r>
            <a:endParaRPr lang="es-CO" b="1" dirty="0"/>
          </a:p>
        </p:txBody>
      </p:sp>
      <p:sp>
        <p:nvSpPr>
          <p:cNvPr id="3" name="Marcador de texto 2">
            <a:extLst>
              <a:ext uri="{FF2B5EF4-FFF2-40B4-BE49-F238E27FC236}">
                <a16:creationId xmlns:a16="http://schemas.microsoft.com/office/drawing/2014/main" id="{B28041F3-784A-D82C-9523-FADA9B67CBB6}"/>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386063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7F68E2-9633-E0DD-1B33-04E12D19BA7D}"/>
              </a:ext>
            </a:extLst>
          </p:cNvPr>
          <p:cNvSpPr>
            <a:spLocks noGrp="1"/>
          </p:cNvSpPr>
          <p:nvPr>
            <p:ph type="title"/>
          </p:nvPr>
        </p:nvSpPr>
        <p:spPr/>
        <p:txBody>
          <a:bodyPr/>
          <a:lstStyle/>
          <a:p>
            <a:r>
              <a:rPr lang="es-CO" b="1" i="0" dirty="0">
                <a:solidFill>
                  <a:srgbClr val="353535"/>
                </a:solidFill>
                <a:effectLst/>
                <a:latin typeface="Noto Sans" panose="020B0502040504020204" pitchFamily="34" charset="0"/>
              </a:rPr>
              <a:t>CARACTERÍSTICAS CLÍNICAS</a:t>
            </a:r>
            <a:endParaRPr lang="es-CO" dirty="0"/>
          </a:p>
        </p:txBody>
      </p:sp>
      <p:graphicFrame>
        <p:nvGraphicFramePr>
          <p:cNvPr id="4" name="Marcador de contenido 3">
            <a:extLst>
              <a:ext uri="{FF2B5EF4-FFF2-40B4-BE49-F238E27FC236}">
                <a16:creationId xmlns:a16="http://schemas.microsoft.com/office/drawing/2014/main" id="{09F96516-332F-E5F3-58A4-EA35379EAAF5}"/>
              </a:ext>
            </a:extLst>
          </p:cNvPr>
          <p:cNvGraphicFramePr>
            <a:graphicFrameLocks noGrp="1"/>
          </p:cNvGraphicFramePr>
          <p:nvPr>
            <p:ph idx="1"/>
            <p:extLst>
              <p:ext uri="{D42A27DB-BD31-4B8C-83A1-F6EECF244321}">
                <p14:modId xmlns:p14="http://schemas.microsoft.com/office/powerpoint/2010/main" val="37484925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C66AEE57-6241-741E-EB1B-A4E59E26F2C5}"/>
              </a:ext>
            </a:extLst>
          </p:cNvPr>
          <p:cNvSpPr txBox="1"/>
          <p:nvPr/>
        </p:nvSpPr>
        <p:spPr>
          <a:xfrm>
            <a:off x="0" y="6457890"/>
            <a:ext cx="12192000" cy="400110"/>
          </a:xfrm>
          <a:prstGeom prst="rect">
            <a:avLst/>
          </a:prstGeom>
          <a:solidFill>
            <a:schemeClr val="bg1"/>
          </a:solidFill>
        </p:spPr>
        <p:txBody>
          <a:bodyPr wrap="square">
            <a:spAutoFit/>
          </a:bodyPr>
          <a:lstStyle/>
          <a:p>
            <a:r>
              <a:rPr lang="es-CO" sz="1000" b="0" i="0" u="none" strike="noStrike" dirty="0">
                <a:effectLst/>
                <a:latin typeface="Noto Sans" panose="020B0502040504020204" pitchFamily="34" charset="0"/>
              </a:rPr>
              <a:t>Sears MR, Greene JM, Willan AR, et al. A longitudinal, population-based, cohort study of childhood asthma followed to adulthood. N Engl J Med 2003; 349:1414.</a:t>
            </a:r>
            <a:endParaRPr lang="es-CO" sz="1000" dirty="0">
              <a:latin typeface="Noto Sans" panose="020B0502040504020204" pitchFamily="34" charset="0"/>
            </a:endParaRPr>
          </a:p>
          <a:p>
            <a:r>
              <a:rPr lang="es-CO" sz="1000" b="0" i="0" u="none" strike="noStrike" dirty="0">
                <a:effectLst/>
                <a:latin typeface="Noto Sans" panose="020B0502040504020204" pitchFamily="34" charset="0"/>
              </a:rPr>
              <a:t>Tan DJ, Walters EH, Perret JL, et al. Clinical and functional differences between early-onset and late-onset adult asthma: a population-based Tasmanian Longitudinal Health Study. Thorax 2016; 71:981.</a:t>
            </a:r>
            <a:endParaRPr lang="es-CO" sz="1000" b="0" i="0" dirty="0">
              <a:effectLst/>
              <a:latin typeface="Noto Sans" panose="020B0502040504020204" pitchFamily="34" charset="0"/>
            </a:endParaRPr>
          </a:p>
        </p:txBody>
      </p:sp>
    </p:spTree>
    <p:extLst>
      <p:ext uri="{BB962C8B-B14F-4D97-AF65-F5344CB8AC3E}">
        <p14:creationId xmlns:p14="http://schemas.microsoft.com/office/powerpoint/2010/main" val="360717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FB641-2FB3-943F-9CB9-3B6EA9BC7643}"/>
              </a:ext>
            </a:extLst>
          </p:cNvPr>
          <p:cNvSpPr>
            <a:spLocks noGrp="1"/>
          </p:cNvSpPr>
          <p:nvPr>
            <p:ph type="title"/>
          </p:nvPr>
        </p:nvSpPr>
        <p:spPr/>
        <p:txBody>
          <a:bodyPr/>
          <a:lstStyle/>
          <a:p>
            <a:pPr marL="0" indent="0" algn="l">
              <a:buNone/>
            </a:pPr>
            <a:r>
              <a:rPr lang="es-CO" b="1" i="0" dirty="0">
                <a:solidFill>
                  <a:srgbClr val="353535"/>
                </a:solidFill>
                <a:effectLst/>
                <a:latin typeface="Noto Sans" panose="020B0502040504020204" pitchFamily="34" charset="0"/>
              </a:rPr>
              <a:t>CARACTERÍSTICAS CLÍNICAS</a:t>
            </a:r>
            <a:endParaRPr lang="es-CO" dirty="0">
              <a:solidFill>
                <a:srgbClr val="232323"/>
              </a:solidFill>
              <a:latin typeface="Noto Sans" panose="020B0502040504020204" pitchFamily="34" charset="0"/>
            </a:endParaRPr>
          </a:p>
        </p:txBody>
      </p:sp>
      <p:sp>
        <p:nvSpPr>
          <p:cNvPr id="3" name="Marcador de contenido 2">
            <a:extLst>
              <a:ext uri="{FF2B5EF4-FFF2-40B4-BE49-F238E27FC236}">
                <a16:creationId xmlns:a16="http://schemas.microsoft.com/office/drawing/2014/main" id="{F53E7848-F48D-683B-9C50-A9D054CDFAE4}"/>
              </a:ext>
            </a:extLst>
          </p:cNvPr>
          <p:cNvSpPr>
            <a:spLocks noGrp="1"/>
          </p:cNvSpPr>
          <p:nvPr>
            <p:ph idx="1"/>
          </p:nvPr>
        </p:nvSpPr>
        <p:spPr>
          <a:xfrm>
            <a:off x="838200" y="1825625"/>
            <a:ext cx="10515600" cy="2095636"/>
          </a:xfrm>
        </p:spPr>
        <p:txBody>
          <a:bodyPr>
            <a:normAutofit lnSpcReduction="10000"/>
          </a:bodyPr>
          <a:lstStyle/>
          <a:p>
            <a:pPr algn="l"/>
            <a:r>
              <a:rPr lang="es-CO" dirty="0">
                <a:solidFill>
                  <a:srgbClr val="232323"/>
                </a:solidFill>
                <a:latin typeface="Noto Sans" panose="020B0502040504020204" pitchFamily="34" charset="0"/>
              </a:rPr>
              <a:t>P</a:t>
            </a:r>
            <a:r>
              <a:rPr lang="es-CO" b="0" i="0" dirty="0">
                <a:solidFill>
                  <a:srgbClr val="232323"/>
                </a:solidFill>
                <a:effectLst/>
                <a:latin typeface="Noto Sans" panose="020B0502040504020204" pitchFamily="34" charset="0"/>
              </a:rPr>
              <a:t>atrón de síntomas respiratorios que ocurren después de la exposición a desencadenantes (alérgenos, ejercicio, infección viral) </a:t>
            </a:r>
          </a:p>
          <a:p>
            <a:pPr algn="l"/>
            <a:r>
              <a:rPr lang="es-CO" dirty="0">
                <a:solidFill>
                  <a:srgbClr val="232323"/>
                </a:solidFill>
                <a:latin typeface="Noto Sans" panose="020B0502040504020204" pitchFamily="34" charset="0"/>
              </a:rPr>
              <a:t>S</a:t>
            </a:r>
            <a:r>
              <a:rPr lang="es-CO" b="0" i="0" dirty="0">
                <a:solidFill>
                  <a:srgbClr val="232323"/>
                </a:solidFill>
                <a:effectLst/>
                <a:latin typeface="Noto Sans" panose="020B0502040504020204" pitchFamily="34" charset="0"/>
              </a:rPr>
              <a:t>e resuelven evitando los desencadenantes o con medicamentos para el asma </a:t>
            </a:r>
          </a:p>
          <a:p>
            <a:pPr marL="0" indent="0" algn="l">
              <a:buNone/>
            </a:pPr>
            <a:endParaRPr lang="es-CO" b="0" i="0" dirty="0">
              <a:solidFill>
                <a:srgbClr val="232323"/>
              </a:solidFill>
              <a:effectLst/>
              <a:latin typeface="Noto Sans" panose="020B0502040504020204" pitchFamily="34" charset="0"/>
            </a:endParaRPr>
          </a:p>
        </p:txBody>
      </p:sp>
      <p:sp>
        <p:nvSpPr>
          <p:cNvPr id="5" name="CuadroTexto 4">
            <a:extLst>
              <a:ext uri="{FF2B5EF4-FFF2-40B4-BE49-F238E27FC236}">
                <a16:creationId xmlns:a16="http://schemas.microsoft.com/office/drawing/2014/main" id="{8F584E94-3828-4A45-5E39-DEDA59509E02}"/>
              </a:ext>
            </a:extLst>
          </p:cNvPr>
          <p:cNvSpPr txBox="1"/>
          <p:nvPr/>
        </p:nvSpPr>
        <p:spPr>
          <a:xfrm>
            <a:off x="762000" y="1694244"/>
            <a:ext cx="10515599" cy="4401205"/>
          </a:xfrm>
          <a:prstGeom prst="rect">
            <a:avLst/>
          </a:prstGeom>
          <a:solidFill>
            <a:schemeClr val="bg1">
              <a:lumMod val="75000"/>
            </a:schemeClr>
          </a:solidFill>
        </p:spPr>
        <p:txBody>
          <a:bodyPr wrap="square">
            <a:spAutoFit/>
          </a:bodyPr>
          <a:lstStyle/>
          <a:p>
            <a:pPr marL="0" indent="0" algn="l">
              <a:buNone/>
            </a:pPr>
            <a:r>
              <a:rPr lang="es-CO" sz="4000" b="0" i="0" dirty="0">
                <a:solidFill>
                  <a:srgbClr val="232323"/>
                </a:solidFill>
                <a:effectLst/>
              </a:rPr>
              <a:t>Cuatro síntomas clásicos :</a:t>
            </a:r>
          </a:p>
          <a:p>
            <a:pPr marL="285750" indent="-285750" algn="l">
              <a:buFont typeface="Arial" panose="020B0604020202020204" pitchFamily="34" charset="0"/>
              <a:buChar char="•"/>
            </a:pPr>
            <a:r>
              <a:rPr lang="es-CO" sz="4000" b="1" i="0" dirty="0">
                <a:solidFill>
                  <a:srgbClr val="232323"/>
                </a:solidFill>
                <a:effectLst/>
              </a:rPr>
              <a:t>Sibilancias</a:t>
            </a:r>
            <a:r>
              <a:rPr lang="es-CO" sz="4000" b="0" i="0" dirty="0">
                <a:solidFill>
                  <a:srgbClr val="232323"/>
                </a:solidFill>
                <a:effectLst/>
              </a:rPr>
              <a:t> (silbido agudo, generalmente al exhalar) se deben distinguir de ruidos de las vías respiratorias superiores </a:t>
            </a:r>
          </a:p>
          <a:p>
            <a:pPr marL="285750" indent="-285750" algn="l">
              <a:buFont typeface="Arial" panose="020B0604020202020204" pitchFamily="34" charset="0"/>
              <a:buChar char="•"/>
            </a:pPr>
            <a:r>
              <a:rPr lang="es-CO" sz="4000" dirty="0">
                <a:solidFill>
                  <a:srgbClr val="232323"/>
                </a:solidFill>
              </a:rPr>
              <a:t>Tos,</a:t>
            </a:r>
            <a:r>
              <a:rPr lang="es-CO" sz="4000" b="0" i="0" dirty="0">
                <a:solidFill>
                  <a:srgbClr val="232323"/>
                </a:solidFill>
                <a:effectLst/>
              </a:rPr>
              <a:t> esputo</a:t>
            </a:r>
          </a:p>
          <a:p>
            <a:pPr marL="285750" indent="-285750" algn="l">
              <a:buFont typeface="Arial" panose="020B0604020202020204" pitchFamily="34" charset="0"/>
              <a:buChar char="•"/>
            </a:pPr>
            <a:r>
              <a:rPr lang="es-CO" sz="4000" b="0" i="0" dirty="0">
                <a:solidFill>
                  <a:srgbClr val="232323"/>
                </a:solidFill>
                <a:effectLst/>
              </a:rPr>
              <a:t>Disnea</a:t>
            </a:r>
          </a:p>
          <a:p>
            <a:pPr marL="285750" indent="-285750" algn="l">
              <a:buFont typeface="Arial" panose="020B0604020202020204" pitchFamily="34" charset="0"/>
              <a:buChar char="•"/>
            </a:pPr>
            <a:r>
              <a:rPr lang="es-CO" sz="4000" b="0" i="0" dirty="0">
                <a:solidFill>
                  <a:srgbClr val="232323"/>
                </a:solidFill>
                <a:effectLst/>
              </a:rPr>
              <a:t>Opresión en el pecho</a:t>
            </a:r>
          </a:p>
        </p:txBody>
      </p:sp>
      <p:sp>
        <p:nvSpPr>
          <p:cNvPr id="4" name="CuadroTexto 3">
            <a:extLst>
              <a:ext uri="{FF2B5EF4-FFF2-40B4-BE49-F238E27FC236}">
                <a16:creationId xmlns:a16="http://schemas.microsoft.com/office/drawing/2014/main" id="{AC53F2DC-766F-16A7-2BBB-837D654F4FE2}"/>
              </a:ext>
            </a:extLst>
          </p:cNvPr>
          <p:cNvSpPr txBox="1"/>
          <p:nvPr/>
        </p:nvSpPr>
        <p:spPr>
          <a:xfrm>
            <a:off x="0" y="6611779"/>
            <a:ext cx="12039600" cy="246221"/>
          </a:xfrm>
          <a:prstGeom prst="rect">
            <a:avLst/>
          </a:prstGeom>
          <a:noFill/>
          <a:ln>
            <a:noFill/>
          </a:ln>
        </p:spPr>
        <p:txBody>
          <a:bodyPr wrap="square">
            <a:spAutoFit/>
          </a:bodyPr>
          <a:lstStyle/>
          <a:p>
            <a:pPr>
              <a:spcAft>
                <a:spcPts val="600"/>
              </a:spcAft>
            </a:pPr>
            <a:r>
              <a:rPr lang="es-CO" sz="1000" dirty="0">
                <a:effectLst/>
                <a:latin typeface="Noto Sans" panose="020B0502040504020204" pitchFamily="34" charset="0"/>
                <a:ea typeface="Noto Sans" panose="020B0502040504020204" pitchFamily="34" charset="0"/>
                <a:cs typeface="Noto Sans" panose="020B0502040504020204" pitchFamily="34" charset="0"/>
              </a:rPr>
              <a:t>Louis R,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Satia</a:t>
            </a:r>
            <a:r>
              <a:rPr lang="es-CO" sz="1000" dirty="0">
                <a:effectLst/>
                <a:latin typeface="Noto Sans" panose="020B0502040504020204" pitchFamily="34" charset="0"/>
                <a:ea typeface="Noto Sans" panose="020B0502040504020204" pitchFamily="34" charset="0"/>
                <a:cs typeface="Noto Sans" panose="020B0502040504020204" pitchFamily="34" charset="0"/>
              </a:rPr>
              <a:t> I, Ojanguren I,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Schleich</a:t>
            </a:r>
            <a:r>
              <a:rPr lang="es-CO" sz="1000" dirty="0">
                <a:effectLst/>
                <a:latin typeface="Noto Sans" panose="020B0502040504020204" pitchFamily="34" charset="0"/>
                <a:ea typeface="Noto Sans" panose="020B0502040504020204" pitchFamily="34" charset="0"/>
                <a:cs typeface="Noto Sans" panose="020B0502040504020204" pitchFamily="34" charset="0"/>
              </a:rPr>
              <a:t> F,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Bonini</a:t>
            </a:r>
            <a:r>
              <a:rPr lang="es-CO" sz="1000" dirty="0">
                <a:effectLst/>
                <a:latin typeface="Noto Sans" panose="020B0502040504020204" pitchFamily="34" charset="0"/>
                <a:ea typeface="Noto Sans" panose="020B0502040504020204" pitchFamily="34" charset="0"/>
                <a:cs typeface="Noto Sans" panose="020B0502040504020204" pitchFamily="34" charset="0"/>
              </a:rPr>
              <a:t> M,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Tonia</a:t>
            </a:r>
            <a:r>
              <a:rPr lang="es-CO" sz="1000" dirty="0">
                <a:effectLst/>
                <a:latin typeface="Noto Sans" panose="020B0502040504020204" pitchFamily="34" charset="0"/>
                <a:ea typeface="Noto Sans" panose="020B0502040504020204" pitchFamily="34" charset="0"/>
                <a:cs typeface="Noto Sans" panose="020B0502040504020204" pitchFamily="34" charset="0"/>
              </a:rPr>
              <a:t> T, et al.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European</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Respiratory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Society</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Guidelines</a:t>
            </a:r>
            <a:r>
              <a:rPr lang="es-CO" sz="1000" dirty="0">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for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the</a:t>
            </a:r>
            <a:r>
              <a:rPr lang="es-CO" sz="1000" dirty="0">
                <a:effectLst/>
                <a:latin typeface="Noto Sans" panose="020B0502040504020204" pitchFamily="34" charset="0"/>
                <a:ea typeface="Noto Sans" panose="020B0502040504020204" pitchFamily="34" charset="0"/>
                <a:cs typeface="Noto Sans" panose="020B0502040504020204" pitchFamily="34" charset="0"/>
              </a:rPr>
              <a:t> Diagnosis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of</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Asthma</a:t>
            </a:r>
            <a:r>
              <a:rPr lang="es-CO" sz="1000" dirty="0">
                <a:effectLst/>
                <a:latin typeface="Noto Sans" panose="020B0502040504020204" pitchFamily="34" charset="0"/>
                <a:ea typeface="Noto Sans" panose="020B0502040504020204" pitchFamily="34" charset="0"/>
                <a:cs typeface="Noto Sans" panose="020B0502040504020204" pitchFamily="34" charset="0"/>
              </a:rPr>
              <a:t> in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Adults</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Eur</a:t>
            </a:r>
            <a:r>
              <a:rPr lang="es-CO" sz="1000" dirty="0">
                <a:effectLst/>
                <a:latin typeface="Noto Sans" panose="020B0502040504020204" pitchFamily="34" charset="0"/>
                <a:ea typeface="Noto Sans" panose="020B0502040504020204" pitchFamily="34" charset="0"/>
                <a:cs typeface="Noto Sans" panose="020B0502040504020204" pitchFamily="34" charset="0"/>
              </a:rPr>
              <a:t> </a:t>
            </a:r>
            <a:r>
              <a:rPr lang="es-CO" sz="1000" dirty="0" err="1">
                <a:effectLst/>
                <a:latin typeface="Noto Sans" panose="020B0502040504020204" pitchFamily="34" charset="0"/>
                <a:ea typeface="Noto Sans" panose="020B0502040504020204" pitchFamily="34" charset="0"/>
                <a:cs typeface="Noto Sans" panose="020B0502040504020204" pitchFamily="34" charset="0"/>
              </a:rPr>
              <a:t>Respir</a:t>
            </a:r>
            <a:r>
              <a:rPr lang="es-CO" sz="1000" dirty="0">
                <a:effectLst/>
                <a:latin typeface="Noto Sans" panose="020B0502040504020204" pitchFamily="34" charset="0"/>
                <a:ea typeface="Noto Sans" panose="020B0502040504020204" pitchFamily="34" charset="0"/>
                <a:cs typeface="Noto Sans" panose="020B0502040504020204" pitchFamily="34" charset="0"/>
              </a:rPr>
              <a:t> J. 2022 Feb 15:2101585.</a:t>
            </a:r>
          </a:p>
        </p:txBody>
      </p:sp>
    </p:spTree>
    <p:extLst>
      <p:ext uri="{BB962C8B-B14F-4D97-AF65-F5344CB8AC3E}">
        <p14:creationId xmlns:p14="http://schemas.microsoft.com/office/powerpoint/2010/main" val="10626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jorge</Template>
  <TotalTime>16192</TotalTime>
  <Words>3930</Words>
  <Application>Microsoft Macintosh PowerPoint</Application>
  <PresentationFormat>Panorámica</PresentationFormat>
  <Paragraphs>273</Paragraphs>
  <Slides>38</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38</vt:i4>
      </vt:variant>
    </vt:vector>
  </HeadingPairs>
  <TitlesOfParts>
    <vt:vector size="47" baseType="lpstr">
      <vt:lpstr>Arial</vt:lpstr>
      <vt:lpstr>Calibri</vt:lpstr>
      <vt:lpstr>Calibri Light</vt:lpstr>
      <vt:lpstr>Helvetica</vt:lpstr>
      <vt:lpstr>Noto Sans</vt:lpstr>
      <vt:lpstr>Times New Roman</vt:lpstr>
      <vt:lpstr>Wingdings</vt:lpstr>
      <vt:lpstr>Tema de Office</vt:lpstr>
      <vt:lpstr>1_Tema de Office</vt:lpstr>
      <vt:lpstr>Presentación de PowerPoint</vt:lpstr>
      <vt:lpstr>Presentación de PowerPoint</vt:lpstr>
      <vt:lpstr>Introducción</vt:lpstr>
      <vt:lpstr>Presentación de PowerPoint</vt:lpstr>
      <vt:lpstr>"Enfermedad reactiva de las vías respiratorias" y "vías respiratorias reactivas" </vt:lpstr>
      <vt:lpstr>Diagnóstico</vt:lpstr>
      <vt:lpstr>Diagnóstico clínico</vt:lpstr>
      <vt:lpstr>CARACTERÍSTICAS CLÍNICAS</vt:lpstr>
      <vt:lpstr>CARACTERÍSTICAS CLÍNICAS</vt:lpstr>
      <vt:lpstr>Características históricas que aumentan la probabilidad de asma</vt:lpstr>
      <vt:lpstr>Características históricas que disminuyen la probabilidad de asma</vt:lpstr>
      <vt:lpstr>Hallazgos físicos</vt:lpstr>
      <vt:lpstr>Hallazgos físicos extrapulmonares</vt:lpstr>
      <vt:lpstr>Pruebas de función pulmonar  </vt:lpstr>
      <vt:lpstr>Pruebas de función pulmonar  </vt:lpstr>
      <vt:lpstr>Pruebas de función pulmonar  </vt:lpstr>
      <vt:lpstr>Pruebas de función pulmonar </vt:lpstr>
      <vt:lpstr>Presentación de PowerPoint</vt:lpstr>
      <vt:lpstr>Pruebas de función pulmonar </vt:lpstr>
      <vt:lpstr>Presentación de PowerPoint</vt:lpstr>
      <vt:lpstr>FeNO</vt:lpstr>
      <vt:lpstr>EFECTO DEL ASMA SOBRE OTRAS PRUEBAS DE FUNCIÓN PULMONAR</vt:lpstr>
      <vt:lpstr>Presentación de PowerPoint</vt:lpstr>
      <vt:lpstr>Capacidad de difusión  (DLCO) </vt:lpstr>
      <vt:lpstr>Presentación de PowerPoint</vt:lpstr>
      <vt:lpstr>Pruebas de función pulmonar </vt:lpstr>
      <vt:lpstr>Pruebas de función pulmonar </vt:lpstr>
      <vt:lpstr>Presentación de PowerPoint</vt:lpstr>
      <vt:lpstr>Pruebas de función pulmonar </vt:lpstr>
      <vt:lpstr>Pruebas de función pulmonar </vt:lpstr>
      <vt:lpstr> Prueba de broncoprovocación </vt:lpstr>
      <vt:lpstr>Prueba de broncoprovocación </vt:lpstr>
      <vt:lpstr>Análisis de sangre  </vt:lpstr>
      <vt:lpstr>Pruebas de alergia:  </vt:lpstr>
      <vt:lpstr>Imágenes </vt:lpstr>
      <vt:lpstr>Conclusiones</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piraquive roa</dc:creator>
  <cp:lastModifiedBy>jorge piraquive roa</cp:lastModifiedBy>
  <cp:revision>28</cp:revision>
  <dcterms:created xsi:type="dcterms:W3CDTF">2024-02-10T19:03:47Z</dcterms:created>
  <dcterms:modified xsi:type="dcterms:W3CDTF">2024-02-22T23:18:48Z</dcterms:modified>
</cp:coreProperties>
</file>